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7"/>
  </p:notesMasterIdLst>
  <p:sldIdLst>
    <p:sldId id="256" r:id="rId5"/>
    <p:sldId id="276" r:id="rId6"/>
    <p:sldId id="277" r:id="rId7"/>
    <p:sldId id="316" r:id="rId8"/>
    <p:sldId id="281" r:id="rId9"/>
    <p:sldId id="274" r:id="rId10"/>
    <p:sldId id="299" r:id="rId11"/>
    <p:sldId id="313" r:id="rId12"/>
    <p:sldId id="314" r:id="rId13"/>
    <p:sldId id="296" r:id="rId14"/>
    <p:sldId id="293" r:id="rId15"/>
    <p:sldId id="300" r:id="rId16"/>
    <p:sldId id="294" r:id="rId17"/>
    <p:sldId id="298" r:id="rId18"/>
    <p:sldId id="320" r:id="rId19"/>
    <p:sldId id="310" r:id="rId20"/>
    <p:sldId id="315" r:id="rId21"/>
    <p:sldId id="311" r:id="rId22"/>
    <p:sldId id="312" r:id="rId23"/>
    <p:sldId id="302" r:id="rId24"/>
    <p:sldId id="321" r:id="rId25"/>
    <p:sldId id="303" r:id="rId26"/>
    <p:sldId id="309" r:id="rId27"/>
    <p:sldId id="307" r:id="rId28"/>
    <p:sldId id="304" r:id="rId29"/>
    <p:sldId id="278" r:id="rId30"/>
    <p:sldId id="279" r:id="rId31"/>
    <p:sldId id="284" r:id="rId32"/>
    <p:sldId id="305" r:id="rId33"/>
    <p:sldId id="285" r:id="rId34"/>
    <p:sldId id="290" r:id="rId35"/>
    <p:sldId id="292" r:id="rId36"/>
    <p:sldId id="283" r:id="rId37"/>
    <p:sldId id="286" r:id="rId38"/>
    <p:sldId id="287" r:id="rId39"/>
    <p:sldId id="288" r:id="rId40"/>
    <p:sldId id="289" r:id="rId41"/>
    <p:sldId id="306" r:id="rId42"/>
    <p:sldId id="280" r:id="rId43"/>
    <p:sldId id="317" r:id="rId44"/>
    <p:sldId id="318" r:id="rId45"/>
    <p:sldId id="319" r:id="rId46"/>
  </p:sldIdLst>
  <p:sldSz cx="9144000" cy="5143500" type="screen16x9"/>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 Veni" initials="SV" lastIdx="1" clrIdx="0">
    <p:extLst>
      <p:ext uri="{19B8F6BF-5375-455C-9EA6-DF929625EA0E}">
        <p15:presenceInfo xmlns:p15="http://schemas.microsoft.com/office/powerpoint/2012/main" userId="S-1-5-21-315520414-549419347-621696214-55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F537"/>
    <a:srgbClr val="9A1425"/>
    <a:srgbClr val="205383"/>
    <a:srgbClr val="4762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76148" autoAdjust="0"/>
  </p:normalViewPr>
  <p:slideViewPr>
    <p:cSldViewPr snapToGrid="0" snapToObjects="1">
      <p:cViewPr varScale="1">
        <p:scale>
          <a:sx n="141" d="100"/>
          <a:sy n="141" d="100"/>
        </p:scale>
        <p:origin x="786" y="102"/>
      </p:cViewPr>
      <p:guideLst>
        <p:guide orient="horz" pos="1620"/>
        <p:guide pos="2868"/>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153BF7BD-12EE-4FE1-BCFB-27CA2DF4ACD7}" type="datetimeFigureOut">
              <a:rPr lang="en-US" smtClean="0"/>
              <a:t>10/10/2017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2430293-707A-4281-9F7C-748AF8205F12}" type="slidenum">
              <a:rPr lang="en-US" smtClean="0"/>
              <a:t>‹#›</a:t>
            </a:fld>
            <a:endParaRPr lang="en-US"/>
          </a:p>
        </p:txBody>
      </p:sp>
    </p:spTree>
    <p:extLst>
      <p:ext uri="{BB962C8B-B14F-4D97-AF65-F5344CB8AC3E}">
        <p14:creationId xmlns:p14="http://schemas.microsoft.com/office/powerpoint/2010/main" val="243334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3411B81-5D21-43EE-9884-BC3689A8D009}" type="slidenum">
              <a:rPr lang="en-US" altLang="en-US" smtClean="0">
                <a:latin typeface="Times New Roman" panose="02020603050405020304" pitchFamily="18" charset="0"/>
              </a:rPr>
              <a:pPr fontAlgn="base">
                <a:spcBef>
                  <a:spcPct val="0"/>
                </a:spcBef>
                <a:spcAft>
                  <a:spcPct val="0"/>
                </a:spcAft>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5067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7759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CD60B5C-B61F-4FAF-9EA2-CB5AECED15AB}" type="slidenum">
              <a:rPr lang="en-US" altLang="en-US" smtClean="0">
                <a:latin typeface="Times New Roman" panose="02020603050405020304" pitchFamily="18" charset="0"/>
              </a:rPr>
              <a:pPr fontAlgn="base">
                <a:spcBef>
                  <a:spcPct val="0"/>
                </a:spcBef>
                <a:spcAft>
                  <a:spcPct val="0"/>
                </a:spcAft>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4240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1300E90-EB86-44E8-850F-66561CFC8875}" type="slidenum">
              <a:rPr lang="en-US" altLang="en-US" smtClean="0">
                <a:latin typeface="Times New Roman" panose="02020603050405020304" pitchFamily="18" charset="0"/>
              </a:rPr>
              <a:pPr fontAlgn="base">
                <a:spcBef>
                  <a:spcPct val="0"/>
                </a:spcBef>
                <a:spcAft>
                  <a:spcPct val="0"/>
                </a:spcAft>
              </a:pPr>
              <a:t>26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3656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1300E90-EB86-44E8-850F-66561CFC8875}" type="slidenum">
              <a:rPr lang="en-US" altLang="en-US" smtClean="0">
                <a:latin typeface="Times New Roman" panose="02020603050405020304" pitchFamily="18" charset="0"/>
              </a:rPr>
              <a:pPr fontAlgn="base">
                <a:spcBef>
                  <a:spcPct val="0"/>
                </a:spcBef>
                <a:spcAft>
                  <a:spcPct val="0"/>
                </a:spcAft>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0817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670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4855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4222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1096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5771"/>
            <a:ext cx="7772400" cy="59293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58900" y="3625850"/>
            <a:ext cx="6400800" cy="45085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10/10/2017</a:t>
            </a:fld>
            <a:endParaRPr lang="en-US" dirty="0"/>
          </a:p>
        </p:txBody>
      </p:sp>
      <p:sp>
        <p:nvSpPr>
          <p:cNvPr id="5" name="Footer Placeholder 4"/>
          <p:cNvSpPr>
            <a:spLocks noGrp="1"/>
          </p:cNvSpPr>
          <p:nvPr>
            <p:ph type="ftr" sz="quarter" idx="11"/>
          </p:nvPr>
        </p:nvSpPr>
        <p:spPr>
          <a:xfrm>
            <a:off x="1346200" y="4767264"/>
            <a:ext cx="2070100" cy="273844"/>
          </a:xfrm>
        </p:spPr>
        <p:txBody>
          <a:bodyPr/>
          <a:lstStyle/>
          <a:p>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80645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10/10/2017</a:t>
            </a:fld>
            <a:endParaRPr lang="en-US"/>
          </a:p>
        </p:txBody>
      </p:sp>
      <p:sp>
        <p:nvSpPr>
          <p:cNvPr id="5" name="Footer Placeholder 4"/>
          <p:cNvSpPr>
            <a:spLocks noGrp="1"/>
          </p:cNvSpPr>
          <p:nvPr>
            <p:ph type="ftr" sz="quarter" idx="3"/>
          </p:nvPr>
        </p:nvSpPr>
        <p:spPr>
          <a:xfrm>
            <a:off x="1346200" y="4767264"/>
            <a:ext cx="365125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7300" y="4767264"/>
            <a:ext cx="5207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3600" b="1" kern="1200">
          <a:solidFill>
            <a:srgbClr val="205383"/>
          </a:solidFill>
          <a:latin typeface="+mj-lt"/>
          <a:ea typeface="+mj-ea"/>
          <a:cs typeface="+mj-cs"/>
        </a:defRPr>
      </a:lvl1pPr>
    </p:titleStyle>
    <p:bodyStyle>
      <a:lvl1pPr marL="342900" indent="-342900" algn="l" defTabSz="457200" rtl="0" eaLnBrk="1" latinLnBrk="0" hangingPunct="1">
        <a:spcBef>
          <a:spcPct val="20000"/>
        </a:spcBef>
        <a:buClr>
          <a:srgbClr val="9A1425"/>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9A142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9A1425"/>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9A1425"/>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9A1425"/>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microsoft.com/office/2007/relationships/hdphoto" Target="../media/hdphoto14.wdp"/><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microsoft.com/office/2007/relationships/hdphoto" Target="../media/hdphoto13.wdp"/></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7.wdp"/><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19.wdp"/><Relationship Id="rId13" Type="http://schemas.microsoft.com/office/2007/relationships/hdphoto" Target="../media/hdphoto21.wdp"/><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image" Target="../media/image44.jpeg"/><Relationship Id="rId1" Type="http://schemas.openxmlformats.org/officeDocument/2006/relationships/slideLayout" Target="../slideLayouts/slideLayout7.xml"/><Relationship Id="rId6" Type="http://schemas.microsoft.com/office/2007/relationships/hdphoto" Target="../media/hdphoto18.wdp"/><Relationship Id="rId11" Type="http://schemas.microsoft.com/office/2007/relationships/hdphoto" Target="../media/hdphoto20.wdp"/><Relationship Id="rId5" Type="http://schemas.openxmlformats.org/officeDocument/2006/relationships/image" Target="../media/image46.png"/><Relationship Id="rId15" Type="http://schemas.openxmlformats.org/officeDocument/2006/relationships/image" Target="../media/image52.jpeg"/><Relationship Id="rId10" Type="http://schemas.openxmlformats.org/officeDocument/2006/relationships/image" Target="../media/image49.png"/><Relationship Id="rId4" Type="http://schemas.openxmlformats.org/officeDocument/2006/relationships/image" Target="http://spritedatabase.net/layout/systems/17.png" TargetMode="External"/><Relationship Id="rId9" Type="http://schemas.openxmlformats.org/officeDocument/2006/relationships/image" Target="../media/image48.png"/><Relationship Id="rId14" Type="http://schemas.openxmlformats.org/officeDocument/2006/relationships/image" Target="../media/image51.jpe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http://spritedatabase.net/layout/systems/17.png" TargetMode="External"/><Relationship Id="rId7" Type="http://schemas.openxmlformats.org/officeDocument/2006/relationships/image" Target="../media/image17.png"/><Relationship Id="rId2" Type="http://schemas.openxmlformats.org/officeDocument/2006/relationships/image" Target="../media/image45.png"/><Relationship Id="rId1" Type="http://schemas.openxmlformats.org/officeDocument/2006/relationships/slideLayout" Target="../slideLayouts/slideLayout7.xml"/><Relationship Id="rId6" Type="http://schemas.microsoft.com/office/2007/relationships/hdphoto" Target="../media/hdphoto22.wdp"/><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24.wdp"/><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8.png"/><Relationship Id="rId5" Type="http://schemas.microsoft.com/office/2007/relationships/hdphoto" Target="../media/hdphoto23.wdp"/><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microsoft.com/office/2007/relationships/hdphoto" Target="../media/hdphoto25.wdp"/><Relationship Id="rId3" Type="http://schemas.openxmlformats.org/officeDocument/2006/relationships/image" Target="http://spritedatabase.net/layout/systems/17.png" TargetMode="External"/><Relationship Id="rId7" Type="http://schemas.openxmlformats.org/officeDocument/2006/relationships/image" Target="../media/image6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8.jpeg"/><Relationship Id="rId4" Type="http://schemas.microsoft.com/office/2007/relationships/hdphoto" Target="../media/hdphoto27.wdp"/></Relationships>
</file>

<file path=ppt/slides/_rels/slide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hdphoto" Target="../media/hdphoto31.wdp"/><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0.wdp"/><Relationship Id="rId5" Type="http://schemas.openxmlformats.org/officeDocument/2006/relationships/image" Target="../media/image73.png"/><Relationship Id="rId10" Type="http://schemas.microsoft.com/office/2007/relationships/hdphoto" Target="../media/hdphoto32.wdp"/><Relationship Id="rId4" Type="http://schemas.microsoft.com/office/2007/relationships/hdphoto" Target="../media/hdphoto29.wdp"/><Relationship Id="rId9" Type="http://schemas.openxmlformats.org/officeDocument/2006/relationships/image" Target="../media/image75.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13" Type="http://schemas.microsoft.com/office/2007/relationships/hdphoto" Target="../media/hdphoto37.wdp"/><Relationship Id="rId3" Type="http://schemas.openxmlformats.org/officeDocument/2006/relationships/image" Target="../media/image76.png"/><Relationship Id="rId7" Type="http://schemas.microsoft.com/office/2007/relationships/hdphoto" Target="../media/hdphoto34.wdp"/><Relationship Id="rId12"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8.png"/><Relationship Id="rId11" Type="http://schemas.microsoft.com/office/2007/relationships/hdphoto" Target="../media/hdphoto36.wdp"/><Relationship Id="rId5" Type="http://schemas.microsoft.com/office/2007/relationships/hdphoto" Target="../media/hdphoto33.wdp"/><Relationship Id="rId15" Type="http://schemas.openxmlformats.org/officeDocument/2006/relationships/image" Target="../media/image83.png"/><Relationship Id="rId10" Type="http://schemas.openxmlformats.org/officeDocument/2006/relationships/image" Target="../media/image80.png"/><Relationship Id="rId4" Type="http://schemas.openxmlformats.org/officeDocument/2006/relationships/image" Target="../media/image77.png"/><Relationship Id="rId9" Type="http://schemas.microsoft.com/office/2007/relationships/hdphoto" Target="../media/hdphoto35.wdp"/><Relationship Id="rId14" Type="http://schemas.openxmlformats.org/officeDocument/2006/relationships/image" Target="../media/image82.jpeg"/></Relationships>
</file>

<file path=ppt/slides/_rels/slide28.xml.rels><?xml version="1.0" encoding="UTF-8" standalone="yes"?>
<Relationships xmlns="http://schemas.openxmlformats.org/package/2006/relationships"><Relationship Id="rId3" Type="http://schemas.microsoft.com/office/2007/relationships/hdphoto" Target="../media/hdphoto38.wdp"/><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9.wdp"/><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40.wdp"/><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41.wdp"/><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42.wdp"/><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43.wdp"/><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33.wdp"/><Relationship Id="rId2" Type="http://schemas.openxmlformats.org/officeDocument/2006/relationships/image" Target="../media/image77.png"/><Relationship Id="rId1" Type="http://schemas.openxmlformats.org/officeDocument/2006/relationships/slideLayout" Target="../slideLayouts/slideLayout2.xml"/><Relationship Id="rId5" Type="http://schemas.microsoft.com/office/2007/relationships/hdphoto" Target="../media/hdphoto34.wdp"/><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microsoft.com/office/2007/relationships/hdphoto" Target="../media/hdphoto44.wdp"/><Relationship Id="rId7" Type="http://schemas.microsoft.com/office/2007/relationships/hdphoto" Target="../media/hdphoto46.wdp"/><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2.png"/><Relationship Id="rId5" Type="http://schemas.microsoft.com/office/2007/relationships/hdphoto" Target="../media/hdphoto45.wdp"/><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microsoft.com/office/2007/relationships/hdphoto" Target="../media/hdphoto35.wdp"/><Relationship Id="rId2" Type="http://schemas.openxmlformats.org/officeDocument/2006/relationships/image" Target="../media/image79.png"/><Relationship Id="rId1" Type="http://schemas.openxmlformats.org/officeDocument/2006/relationships/slideLayout" Target="../slideLayouts/slideLayout7.xml"/><Relationship Id="rId5" Type="http://schemas.microsoft.com/office/2007/relationships/hdphoto" Target="../media/hdphoto47.wdp"/><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38.xml.rels><?xml version="1.0" encoding="UTF-8" standalone="yes"?>
<Relationships xmlns="http://schemas.openxmlformats.org/package/2006/relationships"><Relationship Id="rId3" Type="http://schemas.microsoft.com/office/2007/relationships/hdphoto" Target="../media/hdphoto48.wdp"/><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9.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5.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6.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0.e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1.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2.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microsoft.com/office/2007/relationships/hdphoto" Target="../media/hdphoto7.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microsoft.com/office/2007/relationships/hdphoto" Target="../media/hdphoto10.wdp"/></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Product Overview</a:t>
            </a:r>
          </a:p>
        </p:txBody>
      </p:sp>
    </p:spTree>
    <p:extLst>
      <p:ext uri="{BB962C8B-B14F-4D97-AF65-F5344CB8AC3E}">
        <p14:creationId xmlns:p14="http://schemas.microsoft.com/office/powerpoint/2010/main" val="2893233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161" y="975714"/>
            <a:ext cx="6334540" cy="3293209"/>
          </a:xfrm>
          <a:prstGeom prst="rect">
            <a:avLst/>
          </a:prstGeom>
          <a:noFill/>
        </p:spPr>
        <p:txBody>
          <a:bodyPr wrap="square" rtlCol="0">
            <a:spAutoFit/>
          </a:bodyPr>
          <a:lstStyle/>
          <a:p>
            <a:pPr lvl="0"/>
            <a:r>
              <a:rPr lang="en-US" sz="1600" b="1" u="sng" dirty="0"/>
              <a:t>Features</a:t>
            </a:r>
            <a:endParaRPr lang="en-US" sz="1600" dirty="0"/>
          </a:p>
          <a:p>
            <a:pPr marL="171450" indent="-171450">
              <a:buFont typeface="Arial" panose="020B0604020202020204" pitchFamily="34" charset="0"/>
              <a:buChar char="•"/>
            </a:pPr>
            <a:r>
              <a:rPr lang="en-US" sz="1600" dirty="0"/>
              <a:t>New updated design and sleek modern look </a:t>
            </a:r>
          </a:p>
          <a:p>
            <a:pPr marL="171450" lvl="0" indent="-171450">
              <a:buFont typeface="Arial" panose="020B0604020202020204" pitchFamily="34" charset="0"/>
              <a:buChar char="•"/>
            </a:pPr>
            <a:r>
              <a:rPr lang="en-US" sz="1600" dirty="0"/>
              <a:t>Backwards compatible with Euro coasters and legacy coasters LT2008D</a:t>
            </a:r>
          </a:p>
          <a:p>
            <a:pPr marL="171450" lvl="0" indent="-171450">
              <a:buFont typeface="Arial" panose="020B0604020202020204" pitchFamily="34" charset="0"/>
              <a:buChar char="•"/>
            </a:pPr>
            <a:r>
              <a:rPr lang="en-US" sz="1600" dirty="0"/>
              <a:t>Flash, vibrate and tone alert options for personalization.</a:t>
            </a:r>
          </a:p>
          <a:p>
            <a:pPr marL="171450" lvl="0" indent="-171450">
              <a:buFont typeface="Arial" panose="020B0604020202020204" pitchFamily="34" charset="0"/>
              <a:buChar char="•"/>
            </a:pPr>
            <a:r>
              <a:rPr lang="en-US" sz="1600" dirty="0"/>
              <a:t>Use your own branded label.</a:t>
            </a:r>
          </a:p>
          <a:p>
            <a:pPr marL="171450" lvl="0" indent="-171450">
              <a:buFont typeface="Arial" panose="020B0604020202020204" pitchFamily="34" charset="0"/>
              <a:buChar char="•"/>
            </a:pPr>
            <a:r>
              <a:rPr lang="en-US" sz="1600" dirty="0"/>
              <a:t>User replaceable batteries ensure limited down time.</a:t>
            </a:r>
          </a:p>
          <a:p>
            <a:pPr marL="171450" lvl="0" indent="-171450">
              <a:buFont typeface="Arial" panose="020B0604020202020204" pitchFamily="34" charset="0"/>
              <a:buChar char="•"/>
            </a:pPr>
            <a:r>
              <a:rPr lang="en-US" sz="1600" dirty="0"/>
              <a:t>Battery life indicator light shows battery is charging or needs replacing.</a:t>
            </a:r>
          </a:p>
          <a:p>
            <a:pPr marL="171450" lvl="0" indent="-171450">
              <a:buFont typeface="Arial" panose="020B0604020202020204" pitchFamily="34" charset="0"/>
              <a:buChar char="•"/>
            </a:pPr>
            <a:r>
              <a:rPr lang="en-US" sz="1600" dirty="0"/>
              <a:t>Battery life is up to 3+ years.</a:t>
            </a:r>
          </a:p>
          <a:p>
            <a:pPr marL="171450" lvl="0" indent="-171450">
              <a:buFont typeface="Arial" panose="020B0604020202020204" pitchFamily="34" charset="0"/>
              <a:buChar char="•"/>
            </a:pPr>
            <a:r>
              <a:rPr lang="en-US" sz="1600" dirty="0"/>
              <a:t>Out-of-range alert to reduce accidental loss.</a:t>
            </a:r>
          </a:p>
          <a:p>
            <a:pPr marL="171450" lvl="0" indent="-171450">
              <a:buFont typeface="Arial" panose="020B0604020202020204" pitchFamily="34" charset="0"/>
              <a:buChar char="•"/>
            </a:pPr>
            <a:r>
              <a:rPr lang="en-US" sz="1600" dirty="0"/>
              <a:t>Locate feature reduces loss and finds missing pagers.</a:t>
            </a:r>
          </a:p>
          <a:p>
            <a:pPr marL="171450" lvl="0" indent="-171450">
              <a:buFont typeface="Arial" panose="020B0604020202020204" pitchFamily="34" charset="0"/>
              <a:buChar char="•"/>
            </a:pPr>
            <a:r>
              <a:rPr lang="en-US" sz="1600" dirty="0"/>
              <a:t>Coaster can be programmed either by over the air, charger or PC software</a:t>
            </a:r>
          </a:p>
          <a:p>
            <a:pPr marL="171450" lvl="0" indent="-171450">
              <a:buFont typeface="Arial" panose="020B0604020202020204" pitchFamily="34" charset="0"/>
              <a:buChar char="•"/>
            </a:pPr>
            <a:endParaRPr lang="en-US" sz="1600" dirty="0"/>
          </a:p>
        </p:txBody>
      </p:sp>
      <p:sp>
        <p:nvSpPr>
          <p:cNvPr id="4" name="Title 13"/>
          <p:cNvSpPr txBox="1">
            <a:spLocks/>
          </p:cNvSpPr>
          <p:nvPr/>
        </p:nvSpPr>
        <p:spPr>
          <a:xfrm>
            <a:off x="1485900" y="273386"/>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Coaster Pager</a:t>
            </a:r>
          </a:p>
        </p:txBody>
      </p:sp>
      <p:pic>
        <p:nvPicPr>
          <p:cNvPr id="7" name="Picture 6"/>
          <p:cNvPicPr>
            <a:picLocks noChangeAspect="1"/>
          </p:cNvPicPr>
          <p:nvPr/>
        </p:nvPicPr>
        <p:blipFill>
          <a:blip r:embed="rId2" cstate="screen">
            <a:extLst>
              <a:ext uri="{BEBA8EAE-BF5A-486C-A8C5-ECC9F3942E4B}">
                <a14:imgProps xmlns:a14="http://schemas.microsoft.com/office/drawing/2010/main">
                  <a14:imgLayer r:embed="rId3">
                    <a14:imgEffect>
                      <a14:backgroundRemoval t="977" b="98633" l="829" r="98176">
                        <a14:foregroundMark x1="28027" y1="37305" x2="51575" y2="40039"/>
                        <a14:foregroundMark x1="53068" y1="36719" x2="72803" y2="38086"/>
                        <a14:foregroundMark x1="32007" y1="51367" x2="48093" y2="52930"/>
                      </a14:backgroundRemoval>
                    </a14:imgEffect>
                  </a14:imgLayer>
                </a14:imgProps>
              </a:ext>
              <a:ext uri="{28A0092B-C50C-407E-A947-70E740481C1C}">
                <a14:useLocalDpi xmlns:a14="http://schemas.microsoft.com/office/drawing/2010/main"/>
              </a:ext>
            </a:extLst>
          </a:blip>
          <a:stretch>
            <a:fillRect/>
          </a:stretch>
        </p:blipFill>
        <p:spPr>
          <a:xfrm>
            <a:off x="6954021" y="1205948"/>
            <a:ext cx="1940660" cy="1647791"/>
          </a:xfrm>
          <a:prstGeom prst="rect">
            <a:avLst/>
          </a:prstGeom>
        </p:spPr>
      </p:pic>
      <p:sp>
        <p:nvSpPr>
          <p:cNvPr id="5" name="TextBox 4"/>
          <p:cNvSpPr txBox="1"/>
          <p:nvPr/>
        </p:nvSpPr>
        <p:spPr>
          <a:xfrm>
            <a:off x="7202421" y="2862292"/>
            <a:ext cx="1443859" cy="261610"/>
          </a:xfrm>
          <a:prstGeom prst="rect">
            <a:avLst/>
          </a:prstGeom>
          <a:noFill/>
        </p:spPr>
        <p:txBody>
          <a:bodyPr wrap="square" rtlCol="0">
            <a:spAutoFit/>
          </a:bodyPr>
          <a:lstStyle/>
          <a:p>
            <a:pPr algn="ctr"/>
            <a:r>
              <a:rPr lang="en-US" sz="1100" b="1" dirty="0"/>
              <a:t>Part#: PGCST</a:t>
            </a:r>
          </a:p>
        </p:txBody>
      </p:sp>
    </p:spTree>
    <p:extLst>
      <p:ext uri="{BB962C8B-B14F-4D97-AF65-F5344CB8AC3E}">
        <p14:creationId xmlns:p14="http://schemas.microsoft.com/office/powerpoint/2010/main" val="405617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490" y="962376"/>
            <a:ext cx="4572000" cy="3416320"/>
          </a:xfrm>
          <a:prstGeom prst="rect">
            <a:avLst/>
          </a:prstGeom>
        </p:spPr>
        <p:txBody>
          <a:bodyPr>
            <a:spAutoFit/>
          </a:bodyPr>
          <a:lstStyle/>
          <a:p>
            <a:r>
              <a:rPr lang="en-US" b="1" u="sng" dirty="0"/>
              <a:t>Features</a:t>
            </a:r>
            <a:endParaRPr lang="en-US" dirty="0"/>
          </a:p>
          <a:p>
            <a:pPr marL="171450" indent="-171450">
              <a:buFont typeface="Arial" panose="020B0604020202020204" pitchFamily="34" charset="0"/>
              <a:buChar char="•"/>
            </a:pPr>
            <a:r>
              <a:rPr lang="en-US" dirty="0"/>
              <a:t>First in the paging industry! Renumber 15 coasters in seconds with a touch of a button. </a:t>
            </a:r>
          </a:p>
          <a:p>
            <a:pPr marL="171450" indent="-171450">
              <a:buFont typeface="Arial" panose="020B0604020202020204" pitchFamily="34" charset="0"/>
              <a:buChar char="•"/>
            </a:pPr>
            <a:r>
              <a:rPr lang="en-US" dirty="0"/>
              <a:t>Charger is backwards compatible with the old legacy coaster charger. (won’t program)</a:t>
            </a:r>
          </a:p>
          <a:p>
            <a:pPr marL="171450" indent="-171450">
              <a:buFont typeface="Arial" panose="020B0604020202020204" pitchFamily="34" charset="0"/>
              <a:buChar char="•"/>
            </a:pPr>
            <a:r>
              <a:rPr lang="en-US" dirty="0"/>
              <a:t>“Smart Charging” avoids over-charging the battery and charges quickly in 4 hours.</a:t>
            </a:r>
          </a:p>
          <a:p>
            <a:pPr marL="171450" indent="-171450">
              <a:buFont typeface="Arial" panose="020B0604020202020204" pitchFamily="34" charset="0"/>
              <a:buChar char="•"/>
            </a:pPr>
            <a:r>
              <a:rPr lang="en-US" dirty="0"/>
              <a:t>Pagers can be programmed up to pager 9999</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5"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Coaster Charger Base</a:t>
            </a:r>
          </a:p>
        </p:txBody>
      </p:sp>
      <p:grpSp>
        <p:nvGrpSpPr>
          <p:cNvPr id="3" name="Group 2"/>
          <p:cNvGrpSpPr/>
          <p:nvPr/>
        </p:nvGrpSpPr>
        <p:grpSpPr>
          <a:xfrm>
            <a:off x="4627829" y="1256290"/>
            <a:ext cx="4306318" cy="2410658"/>
            <a:chOff x="4627829" y="1256290"/>
            <a:chExt cx="4306318" cy="2410658"/>
          </a:xfrm>
        </p:grpSpPr>
        <p:grpSp>
          <p:nvGrpSpPr>
            <p:cNvPr id="9" name="Group 8"/>
            <p:cNvGrpSpPr/>
            <p:nvPr/>
          </p:nvGrpSpPr>
          <p:grpSpPr>
            <a:xfrm>
              <a:off x="4800983" y="1256290"/>
              <a:ext cx="3294254" cy="2410658"/>
              <a:chOff x="4675893" y="1753612"/>
              <a:chExt cx="3294254" cy="2410658"/>
            </a:xfrm>
          </p:grpSpPr>
          <p:pic>
            <p:nvPicPr>
              <p:cNvPr id="7" name="Picture 6"/>
              <p:cNvPicPr>
                <a:picLocks noChangeAspect="1"/>
              </p:cNvPicPr>
              <p:nvPr/>
            </p:nvPicPr>
            <p:blipFill>
              <a:blip r:embed="rId2"/>
              <a:stretch>
                <a:fillRect/>
              </a:stretch>
            </p:blipFill>
            <p:spPr>
              <a:xfrm>
                <a:off x="5592417" y="2041565"/>
                <a:ext cx="2377730" cy="2122705"/>
              </a:xfrm>
              <a:prstGeom prst="rect">
                <a:avLst/>
              </a:prstGeom>
            </p:spPr>
          </p:pic>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backgroundRemoval t="9958" b="98878" l="9780" r="89976"/>
                        </a14:imgEffect>
                      </a14:imgLayer>
                    </a14:imgProps>
                  </a:ext>
                  <a:ext uri="{28A0092B-C50C-407E-A947-70E740481C1C}">
                    <a14:useLocalDpi xmlns:a14="http://schemas.microsoft.com/office/drawing/2010/main"/>
                  </a:ext>
                </a:extLst>
              </a:blip>
              <a:stretch>
                <a:fillRect/>
              </a:stretch>
            </p:blipFill>
            <p:spPr>
              <a:xfrm>
                <a:off x="4675893" y="1753612"/>
                <a:ext cx="1097552" cy="1913336"/>
              </a:xfrm>
              <a:prstGeom prst="rect">
                <a:avLst/>
              </a:prstGeom>
            </p:spPr>
          </p:pic>
        </p:gr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5939" y="2034209"/>
              <a:ext cx="880865" cy="795131"/>
            </a:xfrm>
            <a:prstGeom prst="rect">
              <a:avLst/>
            </a:prstGeom>
          </p:spPr>
        </p:pic>
        <p:sp>
          <p:nvSpPr>
            <p:cNvPr id="10" name="TextBox 9"/>
            <p:cNvSpPr txBox="1"/>
            <p:nvPr/>
          </p:nvSpPr>
          <p:spPr>
            <a:xfrm>
              <a:off x="4627829" y="3264181"/>
              <a:ext cx="1443859" cy="261610"/>
            </a:xfrm>
            <a:prstGeom prst="rect">
              <a:avLst/>
            </a:prstGeom>
            <a:noFill/>
          </p:spPr>
          <p:txBody>
            <a:bodyPr wrap="square" rtlCol="0">
              <a:spAutoFit/>
            </a:bodyPr>
            <a:lstStyle/>
            <a:p>
              <a:pPr algn="ctr"/>
              <a:r>
                <a:rPr lang="en-US" sz="1100" b="1" dirty="0"/>
                <a:t>Part#: CHCST</a:t>
              </a:r>
            </a:p>
          </p:txBody>
        </p:sp>
        <p:pic>
          <p:nvPicPr>
            <p:cNvPr id="2" name="Picture 1"/>
            <p:cNvPicPr>
              <a:picLocks noChangeAspect="1"/>
            </p:cNvPicPr>
            <p:nvPr/>
          </p:nvPicPr>
          <p:blipFill>
            <a:blip r:embed="rId6" cstate="screen">
              <a:extLst>
                <a:ext uri="{BEBA8EAE-BF5A-486C-A8C5-ECC9F3942E4B}">
                  <a14:imgProps xmlns:a14="http://schemas.microsoft.com/office/drawing/2010/main">
                    <a14:imgLayer r:embed="rId7">
                      <a14:imgEffect>
                        <a14:backgroundRemoval t="2236" b="91374" l="699" r="98951"/>
                      </a14:imgEffect>
                      <a14:imgEffect>
                        <a14:colorTemperature colorTemp="5900"/>
                      </a14:imgEffect>
                    </a14:imgLayer>
                  </a14:imgProps>
                </a:ext>
                <a:ext uri="{28A0092B-C50C-407E-A947-70E740481C1C}">
                  <a14:useLocalDpi xmlns:a14="http://schemas.microsoft.com/office/drawing/2010/main"/>
                </a:ext>
              </a:extLst>
            </a:blip>
            <a:stretch>
              <a:fillRect/>
            </a:stretch>
          </p:blipFill>
          <p:spPr>
            <a:xfrm rot="5400000">
              <a:off x="7603600" y="1933634"/>
              <a:ext cx="1719939" cy="941155"/>
            </a:xfrm>
            <a:prstGeom prst="rect">
              <a:avLst/>
            </a:prstGeom>
          </p:spPr>
        </p:pic>
      </p:grpSp>
    </p:spTree>
    <p:extLst>
      <p:ext uri="{BB962C8B-B14F-4D97-AF65-F5344CB8AC3E}">
        <p14:creationId xmlns:p14="http://schemas.microsoft.com/office/powerpoint/2010/main" val="198029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980" y="710346"/>
            <a:ext cx="5314674" cy="4524315"/>
          </a:xfrm>
          <a:prstGeom prst="rect">
            <a:avLst/>
          </a:prstGeom>
          <a:noFill/>
        </p:spPr>
        <p:txBody>
          <a:bodyPr wrap="square" rtlCol="0">
            <a:spAutoFit/>
          </a:bodyPr>
          <a:lstStyle/>
          <a:p>
            <a:pPr lvl="0"/>
            <a:r>
              <a:rPr lang="en-US" sz="1600" b="1" u="sng" dirty="0"/>
              <a:t>Features</a:t>
            </a:r>
            <a:r>
              <a:rPr lang="en-US" sz="1600" dirty="0"/>
              <a:t> </a:t>
            </a:r>
          </a:p>
          <a:p>
            <a:pPr marL="171450" lvl="0" indent="-171450">
              <a:buFont typeface="Arial" panose="020B0604020202020204" pitchFamily="34" charset="0"/>
              <a:buChar char="•"/>
            </a:pPr>
            <a:r>
              <a:rPr lang="en-US" sz="1600" dirty="0"/>
              <a:t>New updated design and sleek modern look</a:t>
            </a:r>
          </a:p>
          <a:p>
            <a:pPr marL="171450" indent="-171450">
              <a:buFont typeface="Arial" panose="020B0604020202020204" pitchFamily="34" charset="0"/>
              <a:buChar char="•"/>
            </a:pPr>
            <a:r>
              <a:rPr lang="en-US" sz="1600" dirty="0"/>
              <a:t>Backwards compatible with legacy JTECH rugged and ServerPass pagers</a:t>
            </a:r>
          </a:p>
          <a:p>
            <a:pPr marL="171450" lvl="0" indent="-171450">
              <a:buFont typeface="Arial" panose="020B0604020202020204" pitchFamily="34" charset="0"/>
              <a:buChar char="•"/>
            </a:pPr>
            <a:r>
              <a:rPr lang="en-US" sz="1600" dirty="0"/>
              <a:t>Industry leading digital display eliminates the need for number decals.</a:t>
            </a:r>
          </a:p>
          <a:p>
            <a:pPr marL="171450" lvl="0" indent="-171450">
              <a:buFont typeface="Arial" panose="020B0604020202020204" pitchFamily="34" charset="0"/>
              <a:buChar char="•"/>
            </a:pPr>
            <a:r>
              <a:rPr lang="en-US" sz="1600" dirty="0"/>
              <a:t>Pagers can be re-numbered in seconds on site. No more duplicate pagers or missing number decals.</a:t>
            </a:r>
          </a:p>
          <a:p>
            <a:pPr marL="171450" lvl="0" indent="-171450">
              <a:buFont typeface="Arial" panose="020B0604020202020204" pitchFamily="34" charset="0"/>
              <a:buChar char="•"/>
            </a:pPr>
            <a:r>
              <a:rPr lang="en-US" sz="1600" dirty="0"/>
              <a:t>Flash, vibrate and tone alert options for personalization</a:t>
            </a:r>
            <a:r>
              <a:rPr lang="en-US" sz="1400" dirty="0"/>
              <a:t>.</a:t>
            </a:r>
          </a:p>
          <a:p>
            <a:pPr marL="171450" lvl="0" indent="-171450">
              <a:buFont typeface="Arial" panose="020B0604020202020204" pitchFamily="34" charset="0"/>
              <a:buChar char="•"/>
            </a:pPr>
            <a:r>
              <a:rPr lang="en-US" sz="1600" dirty="0"/>
              <a:t>Battery life indicator light shows battery is charging or needs replacing.</a:t>
            </a:r>
          </a:p>
          <a:p>
            <a:pPr marL="171450" lvl="0" indent="-171450">
              <a:buFont typeface="Arial" panose="020B0604020202020204" pitchFamily="34" charset="0"/>
              <a:buChar char="•"/>
            </a:pPr>
            <a:r>
              <a:rPr lang="en-US" sz="1600" dirty="0"/>
              <a:t>Battery life is up to 3+ years.</a:t>
            </a:r>
          </a:p>
          <a:p>
            <a:pPr marL="171450" lvl="0" indent="-171450">
              <a:buFont typeface="Arial" panose="020B0604020202020204" pitchFamily="34" charset="0"/>
              <a:buChar char="•"/>
            </a:pPr>
            <a:r>
              <a:rPr lang="en-US" sz="1600" dirty="0"/>
              <a:t>Out-of-range alert to reduce accidental loss.</a:t>
            </a:r>
          </a:p>
          <a:p>
            <a:pPr marL="171450" lvl="0" indent="-171450">
              <a:buFont typeface="Arial" panose="020B0604020202020204" pitchFamily="34" charset="0"/>
              <a:buChar char="•"/>
            </a:pPr>
            <a:r>
              <a:rPr lang="en-US" sz="1600" dirty="0"/>
              <a:t>Locate feature reduces loss and finds missing pagers.</a:t>
            </a:r>
          </a:p>
          <a:p>
            <a:pPr marL="171450" lvl="0" indent="-171450">
              <a:buFont typeface="Arial" panose="020B0604020202020204" pitchFamily="34" charset="0"/>
              <a:buChar char="•"/>
            </a:pPr>
            <a:r>
              <a:rPr lang="en-US" sz="1600" dirty="0"/>
              <a:t>Pager can be programmed either by over the air, charger or PC software</a:t>
            </a:r>
          </a:p>
          <a:p>
            <a:pPr marL="171450" lvl="0" indent="-171450">
              <a:buFont typeface="Arial" panose="020B0604020202020204" pitchFamily="34" charset="0"/>
              <a:buChar char="•"/>
            </a:pPr>
            <a:r>
              <a:rPr lang="en-US" sz="1600" dirty="0"/>
              <a:t>2 clip options</a:t>
            </a:r>
          </a:p>
          <a:p>
            <a:pPr marL="171450" lvl="0" indent="-171450">
              <a:buFont typeface="Arial" panose="020B0604020202020204" pitchFamily="34" charset="0"/>
              <a:buChar char="•"/>
            </a:pPr>
            <a:endParaRPr lang="en-US" sz="1600" dirty="0"/>
          </a:p>
        </p:txBody>
      </p:sp>
      <p:sp>
        <p:nvSpPr>
          <p:cNvPr id="4" name="Title 13"/>
          <p:cNvSpPr txBox="1">
            <a:spLocks/>
          </p:cNvSpPr>
          <p:nvPr/>
        </p:nvSpPr>
        <p:spPr>
          <a:xfrm>
            <a:off x="1485900" y="273386"/>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Rugged Pager</a:t>
            </a:r>
          </a:p>
        </p:txBody>
      </p:sp>
      <p:pic>
        <p:nvPicPr>
          <p:cNvPr id="3" name="Picture 2"/>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tretch>
            <a:fillRect/>
          </a:stretch>
        </p:blipFill>
        <p:spPr>
          <a:xfrm rot="14648222">
            <a:off x="5405456" y="849174"/>
            <a:ext cx="2114297" cy="1482618"/>
          </a:xfrm>
          <a:prstGeom prst="rect">
            <a:avLst/>
          </a:prstGeom>
        </p:spPr>
      </p:pic>
      <p:grpSp>
        <p:nvGrpSpPr>
          <p:cNvPr id="7" name="Group 6"/>
          <p:cNvGrpSpPr/>
          <p:nvPr/>
        </p:nvGrpSpPr>
        <p:grpSpPr>
          <a:xfrm>
            <a:off x="6244749" y="491866"/>
            <a:ext cx="2775170" cy="3731301"/>
            <a:chOff x="6208643" y="491866"/>
            <a:chExt cx="2775170" cy="3731301"/>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720946" y="2821833"/>
              <a:ext cx="971280" cy="1297493"/>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760" y="2796207"/>
              <a:ext cx="869979" cy="1262225"/>
            </a:xfrm>
            <a:prstGeom prst="rect">
              <a:avLst/>
            </a:prstGeom>
          </p:spPr>
        </p:pic>
        <p:sp>
          <p:nvSpPr>
            <p:cNvPr id="8" name="TextBox 7"/>
            <p:cNvSpPr txBox="1"/>
            <p:nvPr/>
          </p:nvSpPr>
          <p:spPr>
            <a:xfrm>
              <a:off x="7060665" y="2657270"/>
              <a:ext cx="1508578" cy="261610"/>
            </a:xfrm>
            <a:prstGeom prst="rect">
              <a:avLst/>
            </a:prstGeom>
            <a:noFill/>
          </p:spPr>
          <p:txBody>
            <a:bodyPr wrap="square" rtlCol="0">
              <a:spAutoFit/>
            </a:bodyPr>
            <a:lstStyle/>
            <a:p>
              <a:pPr algn="ctr"/>
              <a:r>
                <a:rPr lang="en-US" sz="1100" b="1" dirty="0"/>
                <a:t>User Replaceable Clip</a:t>
              </a:r>
            </a:p>
          </p:txBody>
        </p:sp>
        <p:sp>
          <p:nvSpPr>
            <p:cNvPr id="9" name="TextBox 8"/>
            <p:cNvSpPr txBox="1"/>
            <p:nvPr/>
          </p:nvSpPr>
          <p:spPr>
            <a:xfrm>
              <a:off x="6462604" y="3935759"/>
              <a:ext cx="1508578" cy="261610"/>
            </a:xfrm>
            <a:prstGeom prst="rect">
              <a:avLst/>
            </a:prstGeom>
            <a:noFill/>
          </p:spPr>
          <p:txBody>
            <a:bodyPr wrap="square" rtlCol="0">
              <a:spAutoFit/>
            </a:bodyPr>
            <a:lstStyle/>
            <a:p>
              <a:pPr algn="ctr"/>
              <a:r>
                <a:rPr lang="en-US" sz="1100" b="1" dirty="0"/>
                <a:t>Metal Clip</a:t>
              </a:r>
            </a:p>
          </p:txBody>
        </p:sp>
        <p:sp>
          <p:nvSpPr>
            <p:cNvPr id="10" name="TextBox 9"/>
            <p:cNvSpPr txBox="1"/>
            <p:nvPr/>
          </p:nvSpPr>
          <p:spPr>
            <a:xfrm>
              <a:off x="7475235" y="3961557"/>
              <a:ext cx="1508578" cy="261610"/>
            </a:xfrm>
            <a:prstGeom prst="rect">
              <a:avLst/>
            </a:prstGeom>
            <a:noFill/>
          </p:spPr>
          <p:txBody>
            <a:bodyPr wrap="square" rtlCol="0">
              <a:spAutoFit/>
            </a:bodyPr>
            <a:lstStyle/>
            <a:p>
              <a:pPr algn="ctr"/>
              <a:r>
                <a:rPr lang="en-US" sz="1100" b="1" dirty="0"/>
                <a:t>Spring Loaded</a:t>
              </a: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4591" y="491866"/>
              <a:ext cx="977140" cy="659136"/>
            </a:xfrm>
            <a:prstGeom prst="rect">
              <a:avLst/>
            </a:prstGeom>
          </p:spPr>
        </p:pic>
        <p:sp>
          <p:nvSpPr>
            <p:cNvPr id="13" name="TextBox 12"/>
            <p:cNvSpPr txBox="1"/>
            <p:nvPr/>
          </p:nvSpPr>
          <p:spPr>
            <a:xfrm>
              <a:off x="7124161" y="1196219"/>
              <a:ext cx="1508578" cy="430887"/>
            </a:xfrm>
            <a:prstGeom prst="rect">
              <a:avLst/>
            </a:prstGeom>
            <a:noFill/>
          </p:spPr>
          <p:txBody>
            <a:bodyPr wrap="square" rtlCol="0">
              <a:spAutoFit/>
            </a:bodyPr>
            <a:lstStyle/>
            <a:p>
              <a:pPr algn="ctr"/>
              <a:r>
                <a:rPr lang="en-US" sz="1100" b="1" dirty="0"/>
                <a:t>Digital Pager </a:t>
              </a:r>
            </a:p>
            <a:p>
              <a:pPr algn="ctr"/>
              <a:r>
                <a:rPr lang="en-US" sz="1100" b="1" dirty="0"/>
                <a:t>Display</a:t>
              </a:r>
            </a:p>
          </p:txBody>
        </p:sp>
        <p:sp>
          <p:nvSpPr>
            <p:cNvPr id="14" name="Rectangle 13"/>
            <p:cNvSpPr/>
            <p:nvPr/>
          </p:nvSpPr>
          <p:spPr>
            <a:xfrm>
              <a:off x="6208643" y="821434"/>
              <a:ext cx="512303" cy="374785"/>
            </a:xfrm>
            <a:prstGeom prst="rect">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endCxn id="12" idx="1"/>
            </p:cNvCxnSpPr>
            <p:nvPr/>
          </p:nvCxnSpPr>
          <p:spPr>
            <a:xfrm flipV="1">
              <a:off x="6737098" y="821434"/>
              <a:ext cx="677493" cy="18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929470" y="1651145"/>
            <a:ext cx="2214529" cy="938719"/>
          </a:xfrm>
          <a:prstGeom prst="rect">
            <a:avLst/>
          </a:prstGeom>
          <a:noFill/>
        </p:spPr>
        <p:txBody>
          <a:bodyPr wrap="square" rtlCol="0">
            <a:spAutoFit/>
          </a:bodyPr>
          <a:lstStyle/>
          <a:p>
            <a:r>
              <a:rPr lang="en-US" sz="1100" b="1" dirty="0"/>
              <a:t>Part#: </a:t>
            </a:r>
          </a:p>
          <a:p>
            <a:pPr marL="171450" indent="-171450">
              <a:buFont typeface="Arial" panose="020B0604020202020204" pitchFamily="34" charset="0"/>
              <a:buChar char="•"/>
            </a:pPr>
            <a:r>
              <a:rPr lang="en-US" sz="1100" b="1" dirty="0"/>
              <a:t>PGRGDM (w/ metal clip)</a:t>
            </a:r>
          </a:p>
          <a:p>
            <a:pPr marL="171450" indent="-171450">
              <a:buFont typeface="Arial" panose="020B0604020202020204" pitchFamily="34" charset="0"/>
              <a:buChar char="•"/>
            </a:pPr>
            <a:r>
              <a:rPr lang="en-US" sz="1100" b="1" dirty="0"/>
              <a:t>PGRGDS (w/ Spring Loaded Clip)</a:t>
            </a:r>
          </a:p>
          <a:p>
            <a:endParaRPr lang="en-US" sz="1100" b="1" dirty="0"/>
          </a:p>
        </p:txBody>
      </p:sp>
    </p:spTree>
    <p:extLst>
      <p:ext uri="{BB962C8B-B14F-4D97-AF65-F5344CB8AC3E}">
        <p14:creationId xmlns:p14="http://schemas.microsoft.com/office/powerpoint/2010/main" val="28148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Rugged Charger Base</a:t>
            </a:r>
          </a:p>
        </p:txBody>
      </p:sp>
      <p:sp>
        <p:nvSpPr>
          <p:cNvPr id="10" name="Rectangle 9"/>
          <p:cNvSpPr/>
          <p:nvPr/>
        </p:nvSpPr>
        <p:spPr>
          <a:xfrm>
            <a:off x="425647" y="1260250"/>
            <a:ext cx="4572000" cy="3416320"/>
          </a:xfrm>
          <a:prstGeom prst="rect">
            <a:avLst/>
          </a:prstGeom>
        </p:spPr>
        <p:txBody>
          <a:bodyPr>
            <a:spAutoFit/>
          </a:bodyPr>
          <a:lstStyle/>
          <a:p>
            <a:r>
              <a:rPr lang="en-US" b="1" u="sng" dirty="0"/>
              <a:t>Features</a:t>
            </a:r>
            <a:endParaRPr lang="en-US" dirty="0"/>
          </a:p>
          <a:p>
            <a:pPr marL="171450" indent="-171450">
              <a:buFont typeface="Arial" panose="020B0604020202020204" pitchFamily="34" charset="0"/>
              <a:buChar char="•"/>
            </a:pPr>
            <a:r>
              <a:rPr lang="en-US" dirty="0"/>
              <a:t>First in the paging industry! Renumber belt pagers in seconds with a touch of a button. </a:t>
            </a:r>
          </a:p>
          <a:p>
            <a:pPr marL="171450" indent="-171450">
              <a:buFont typeface="Arial" panose="020B0604020202020204" pitchFamily="34" charset="0"/>
              <a:buChar char="•"/>
            </a:pPr>
            <a:r>
              <a:rPr lang="en-US" dirty="0"/>
              <a:t>Charger is backwards compatible with the old legacy rugged charger.</a:t>
            </a:r>
          </a:p>
          <a:p>
            <a:pPr marL="171450" indent="-171450">
              <a:buFont typeface="Arial" panose="020B0604020202020204" pitchFamily="34" charset="0"/>
              <a:buChar char="•"/>
            </a:pPr>
            <a:r>
              <a:rPr lang="en-US" dirty="0"/>
              <a:t>“Smart Charging” avoids over-charging the battery and charges quickly in 4 hours.</a:t>
            </a:r>
          </a:p>
          <a:p>
            <a:pPr marL="171450" indent="-171450">
              <a:buFont typeface="Arial" panose="020B0604020202020204" pitchFamily="34" charset="0"/>
              <a:buChar char="•"/>
            </a:pPr>
            <a:r>
              <a:rPr lang="en-US" dirty="0"/>
              <a:t>Pagers can be programmed up to pager 9999</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grpSp>
        <p:nvGrpSpPr>
          <p:cNvPr id="2" name="Group 1"/>
          <p:cNvGrpSpPr/>
          <p:nvPr/>
        </p:nvGrpSpPr>
        <p:grpSpPr>
          <a:xfrm>
            <a:off x="5326167" y="907773"/>
            <a:ext cx="3096832" cy="3240493"/>
            <a:chOff x="5326167" y="907773"/>
            <a:chExt cx="3096832" cy="3240493"/>
          </a:xfrm>
        </p:grpSpPr>
        <p:pic>
          <p:nvPicPr>
            <p:cNvPr id="8" name="Picture 7"/>
            <p:cNvPicPr>
              <a:picLocks noChangeAspect="1"/>
            </p:cNvPicPr>
            <p:nvPr/>
          </p:nvPicPr>
          <p:blipFill>
            <a:blip r:embed="rId2" cstate="screen">
              <a:extLst>
                <a:ext uri="{BEBA8EAE-BF5A-486C-A8C5-ECC9F3942E4B}">
                  <a14:imgProps xmlns:a14="http://schemas.microsoft.com/office/drawing/2010/main">
                    <a14:imgLayer r:embed="rId3">
                      <a14:imgEffect>
                        <a14:backgroundRemoval t="897" b="100000" l="0" r="99538"/>
                      </a14:imgEffect>
                    </a14:imgLayer>
                  </a14:imgProps>
                </a:ext>
                <a:ext uri="{28A0092B-C50C-407E-A947-70E740481C1C}">
                  <a14:useLocalDpi xmlns:a14="http://schemas.microsoft.com/office/drawing/2010/main"/>
                </a:ext>
              </a:extLst>
            </a:blip>
            <a:stretch>
              <a:fillRect/>
            </a:stretch>
          </p:blipFill>
          <p:spPr>
            <a:xfrm>
              <a:off x="5326167" y="907773"/>
              <a:ext cx="3096832" cy="2124903"/>
            </a:xfrm>
            <a:prstGeom prst="rect">
              <a:avLst/>
            </a:prstGeom>
          </p:spPr>
        </p:pic>
        <p:pic>
          <p:nvPicPr>
            <p:cNvPr id="13" name="Picture 12"/>
            <p:cNvPicPr>
              <a:picLocks noChangeAspect="1"/>
            </p:cNvPicPr>
            <p:nvPr/>
          </p:nvPicPr>
          <p:blipFill>
            <a:blip r:embed="rId4"/>
            <a:stretch>
              <a:fillRect/>
            </a:stretch>
          </p:blipFill>
          <p:spPr>
            <a:xfrm>
              <a:off x="6273589" y="3032676"/>
              <a:ext cx="2053332" cy="1115590"/>
            </a:xfrm>
            <a:prstGeom prst="rect">
              <a:avLst/>
            </a:prstGeom>
          </p:spPr>
        </p:pic>
      </p:grpSp>
      <p:sp>
        <p:nvSpPr>
          <p:cNvPr id="7" name="TextBox 6"/>
          <p:cNvSpPr txBox="1"/>
          <p:nvPr/>
        </p:nvSpPr>
        <p:spPr>
          <a:xfrm>
            <a:off x="7034641" y="2425182"/>
            <a:ext cx="1443859" cy="261610"/>
          </a:xfrm>
          <a:prstGeom prst="rect">
            <a:avLst/>
          </a:prstGeom>
          <a:noFill/>
        </p:spPr>
        <p:txBody>
          <a:bodyPr wrap="square" rtlCol="0">
            <a:spAutoFit/>
          </a:bodyPr>
          <a:lstStyle/>
          <a:p>
            <a:pPr algn="ctr"/>
            <a:r>
              <a:rPr lang="en-US" sz="1100" b="1" dirty="0"/>
              <a:t>Part#: CHRG</a:t>
            </a:r>
          </a:p>
        </p:txBody>
      </p:sp>
    </p:spTree>
    <p:extLst>
      <p:ext uri="{BB962C8B-B14F-4D97-AF65-F5344CB8AC3E}">
        <p14:creationId xmlns:p14="http://schemas.microsoft.com/office/powerpoint/2010/main" val="346871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43" y="751781"/>
            <a:ext cx="6334540" cy="3916457"/>
          </a:xfrm>
          <a:prstGeom prst="rect">
            <a:avLst/>
          </a:prstGeom>
          <a:noFill/>
        </p:spPr>
        <p:txBody>
          <a:bodyPr wrap="square" rtlCol="0">
            <a:spAutoFit/>
          </a:bodyPr>
          <a:lstStyle/>
          <a:p>
            <a:r>
              <a:rPr lang="en-US" b="1" u="sng" dirty="0"/>
              <a:t>Features</a:t>
            </a:r>
          </a:p>
          <a:p>
            <a:r>
              <a:rPr lang="en-US" sz="1200" dirty="0"/>
              <a:t> </a:t>
            </a:r>
            <a:endParaRPr lang="en-US" sz="1600" dirty="0"/>
          </a:p>
          <a:p>
            <a:pPr marL="171450" lvl="0" indent="-171450">
              <a:buFont typeface="Arial" panose="020B0604020202020204" pitchFamily="34" charset="0"/>
              <a:buChar char="•"/>
            </a:pPr>
            <a:r>
              <a:rPr lang="en-US" sz="1600" dirty="0"/>
              <a:t>4 digit pager number capability</a:t>
            </a:r>
          </a:p>
          <a:p>
            <a:pPr marL="171450" lvl="0" indent="-171450">
              <a:buFont typeface="Arial" panose="020B0604020202020204" pitchFamily="34" charset="0"/>
              <a:buChar char="•"/>
            </a:pPr>
            <a:r>
              <a:rPr lang="en-US" sz="1600" dirty="0"/>
              <a:t>Full color TFT display (small font) - 16 characters/line x 7 lines </a:t>
            </a:r>
          </a:p>
          <a:p>
            <a:pPr marL="171450" lvl="0" indent="-171450">
              <a:buFont typeface="Arial" panose="020B0604020202020204" pitchFamily="34" charset="0"/>
              <a:buChar char="•"/>
            </a:pPr>
            <a:r>
              <a:rPr lang="en-US" sz="1600" dirty="0"/>
              <a:t>Upload your company logo for customization</a:t>
            </a:r>
          </a:p>
          <a:p>
            <a:pPr marL="171450" lvl="0" indent="-171450">
              <a:buFont typeface="Arial" panose="020B0604020202020204" pitchFamily="34" charset="0"/>
              <a:buChar char="•"/>
            </a:pPr>
            <a:r>
              <a:rPr lang="en-US" sz="1600" dirty="0"/>
              <a:t>Auto-numbering with charger</a:t>
            </a:r>
          </a:p>
          <a:p>
            <a:pPr marL="171450" lvl="0" indent="-171450">
              <a:buFont typeface="Arial" panose="020B0604020202020204" pitchFamily="34" charset="0"/>
              <a:buChar char="•"/>
            </a:pPr>
            <a:r>
              <a:rPr lang="en-US" sz="1600" dirty="0"/>
              <a:t>10 programmable canned messages available (text or graphics) -128 x 64 jpeg image size can be uploaded for canned messages</a:t>
            </a:r>
          </a:p>
          <a:p>
            <a:pPr marL="171450" lvl="0" indent="-171450">
              <a:buFont typeface="Arial" panose="020B0604020202020204" pitchFamily="34" charset="0"/>
              <a:buChar char="•"/>
            </a:pPr>
            <a:r>
              <a:rPr lang="en-US" sz="1600" dirty="0"/>
              <a:t>8 cap code storage</a:t>
            </a:r>
          </a:p>
          <a:p>
            <a:pPr marL="171450" lvl="0" indent="-171450">
              <a:buFont typeface="Arial" panose="020B0604020202020204" pitchFamily="34" charset="0"/>
              <a:buChar char="•"/>
            </a:pPr>
            <a:r>
              <a:rPr lang="en-US" sz="1600" dirty="0"/>
              <a:t>The charger allows for the ability perform the programming functions in bulk</a:t>
            </a:r>
          </a:p>
          <a:p>
            <a:pPr marL="171450" lvl="0" indent="-171450">
              <a:buFont typeface="Arial" panose="020B0604020202020204" pitchFamily="34" charset="0"/>
              <a:buChar char="•"/>
            </a:pPr>
            <a:r>
              <a:rPr lang="en-US" sz="1600" dirty="0"/>
              <a:t>Ability to change pager programming over the air, via charger, via micro USB connector or software</a:t>
            </a:r>
          </a:p>
          <a:p>
            <a:pPr marL="171450" lvl="0" indent="-171450">
              <a:buFont typeface="Arial" panose="020B0604020202020204" pitchFamily="34" charset="0"/>
              <a:buChar char="•"/>
            </a:pPr>
            <a:r>
              <a:rPr lang="en-US" sz="1600" dirty="0"/>
              <a:t>Ability to read and program the followings on the pagers by charger Base ID, Frequency, Alert type, alert time, SN and etc.</a:t>
            </a:r>
          </a:p>
          <a:p>
            <a:pPr lvl="0"/>
            <a:endParaRPr lang="en-US" sz="1050" dirty="0"/>
          </a:p>
        </p:txBody>
      </p:sp>
      <p:sp>
        <p:nvSpPr>
          <p:cNvPr id="4" name="Title 13"/>
          <p:cNvSpPr txBox="1">
            <a:spLocks/>
          </p:cNvSpPr>
          <p:nvPr/>
        </p:nvSpPr>
        <p:spPr>
          <a:xfrm>
            <a:off x="1485900" y="160742"/>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StaffCall Pager</a:t>
            </a:r>
          </a:p>
        </p:txBody>
      </p:sp>
      <p:pic>
        <p:nvPicPr>
          <p:cNvPr id="12" name="Picture 11"/>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2360" r="97345"/>
                    </a14:imgEffect>
                  </a14:imgLayer>
                </a14:imgProps>
              </a:ext>
              <a:ext uri="{28A0092B-C50C-407E-A947-70E740481C1C}">
                <a14:useLocalDpi xmlns:a14="http://schemas.microsoft.com/office/drawing/2010/main"/>
              </a:ext>
            </a:extLst>
          </a:blip>
          <a:stretch>
            <a:fillRect/>
          </a:stretch>
        </p:blipFill>
        <p:spPr>
          <a:xfrm>
            <a:off x="6734380" y="251679"/>
            <a:ext cx="1217299" cy="2147329"/>
          </a:xfrm>
          <a:prstGeom prst="rect">
            <a:avLst/>
          </a:prstGeom>
        </p:spPr>
      </p:pic>
      <p:pic>
        <p:nvPicPr>
          <p:cNvPr id="6" name="Picture 5"/>
          <p:cNvPicPr>
            <a:picLocks noChangeAspect="1"/>
          </p:cNvPicPr>
          <p:nvPr/>
        </p:nvPicPr>
        <p:blipFill>
          <a:blip r:embed="rId4" cstate="screen">
            <a:extLst>
              <a:ext uri="{BEBA8EAE-BF5A-486C-A8C5-ECC9F3942E4B}">
                <a14:imgProps xmlns:a14="http://schemas.microsoft.com/office/drawing/2010/main">
                  <a14:imgLayer r:embed="rId5">
                    <a14:imgEffect>
                      <a14:backgroundRemoval t="587" b="99706" l="1196" r="100000">
                        <a14:foregroundMark x1="37081" y1="33627" x2="64115" y2="35536"/>
                        <a14:foregroundMark x1="28947" y1="30250" x2="74163" y2="34361"/>
                        <a14:foregroundMark x1="25837" y1="30690" x2="44258" y2="27313"/>
                        <a14:foregroundMark x1="42584" y1="33040" x2="59091" y2="28341"/>
                        <a14:foregroundMark x1="33493" y1="31718" x2="48325" y2="30984"/>
                        <a14:foregroundMark x1="25359" y1="77827" x2="36124" y2="75184"/>
                        <a14:foregroundMark x1="22727" y1="76505" x2="38278" y2="75184"/>
                        <a14:foregroundMark x1="27033" y1="72540" x2="38278" y2="73568"/>
                        <a14:foregroundMark x1="24880" y1="72247" x2="35407" y2="76505"/>
                      </a14:backgroundRemoval>
                    </a14:imgEffect>
                  </a14:imgLayer>
                </a14:imgProps>
              </a:ext>
              <a:ext uri="{28A0092B-C50C-407E-A947-70E740481C1C}">
                <a14:useLocalDpi xmlns:a14="http://schemas.microsoft.com/office/drawing/2010/main"/>
              </a:ext>
            </a:extLst>
          </a:blip>
          <a:stretch>
            <a:fillRect/>
          </a:stretch>
        </p:blipFill>
        <p:spPr>
          <a:xfrm>
            <a:off x="7488216" y="2322102"/>
            <a:ext cx="1205947" cy="1964713"/>
          </a:xfrm>
          <a:prstGeom prst="rect">
            <a:avLst/>
          </a:prstGeom>
        </p:spPr>
      </p:pic>
      <p:sp>
        <p:nvSpPr>
          <p:cNvPr id="7" name="TextBox 6"/>
          <p:cNvSpPr txBox="1"/>
          <p:nvPr/>
        </p:nvSpPr>
        <p:spPr>
          <a:xfrm>
            <a:off x="6949732" y="4156010"/>
            <a:ext cx="1443859" cy="261610"/>
          </a:xfrm>
          <a:prstGeom prst="rect">
            <a:avLst/>
          </a:prstGeom>
          <a:noFill/>
        </p:spPr>
        <p:txBody>
          <a:bodyPr wrap="square" rtlCol="0">
            <a:spAutoFit/>
          </a:bodyPr>
          <a:lstStyle/>
          <a:p>
            <a:pPr algn="ctr"/>
            <a:r>
              <a:rPr lang="en-US" sz="1100" b="1" dirty="0"/>
              <a:t>Part#: STFIQ</a:t>
            </a:r>
          </a:p>
        </p:txBody>
      </p:sp>
      <p:sp>
        <p:nvSpPr>
          <p:cNvPr id="8" name="TextBox 7"/>
          <p:cNvSpPr txBox="1"/>
          <p:nvPr/>
        </p:nvSpPr>
        <p:spPr>
          <a:xfrm>
            <a:off x="6497045" y="2333606"/>
            <a:ext cx="1443859" cy="261610"/>
          </a:xfrm>
          <a:prstGeom prst="rect">
            <a:avLst/>
          </a:prstGeom>
          <a:noFill/>
        </p:spPr>
        <p:txBody>
          <a:bodyPr wrap="square" rtlCol="0">
            <a:spAutoFit/>
          </a:bodyPr>
          <a:lstStyle/>
          <a:p>
            <a:pPr algn="ctr"/>
            <a:r>
              <a:rPr lang="en-US" sz="1100" b="1" dirty="0"/>
              <a:t>Part#: STFCHAR</a:t>
            </a:r>
          </a:p>
        </p:txBody>
      </p:sp>
    </p:spTree>
    <p:extLst>
      <p:ext uri="{BB962C8B-B14F-4D97-AF65-F5344CB8AC3E}">
        <p14:creationId xmlns:p14="http://schemas.microsoft.com/office/powerpoint/2010/main" val="403150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sp>
        <p:nvSpPr>
          <p:cNvPr id="10" name="Rectangle 9"/>
          <p:cNvSpPr/>
          <p:nvPr/>
        </p:nvSpPr>
        <p:spPr>
          <a:xfrm>
            <a:off x="723674" y="1364753"/>
            <a:ext cx="5846942" cy="3077766"/>
          </a:xfrm>
          <a:prstGeom prst="rect">
            <a:avLst/>
          </a:prstGeom>
        </p:spPr>
        <p:txBody>
          <a:bodyPr wrap="square">
            <a:spAutoFit/>
          </a:bodyPr>
          <a:lstStyle/>
          <a:p>
            <a:r>
              <a:rPr lang="en-US" sz="2000" dirty="0"/>
              <a:t>Three ways to program a JTECH pager</a:t>
            </a:r>
          </a:p>
          <a:p>
            <a:pPr marL="457200" indent="-457200">
              <a:buFont typeface="+mj-lt"/>
              <a:buAutoNum type="arabicPeriod"/>
            </a:pPr>
            <a:r>
              <a:rPr lang="en-US" sz="2000" dirty="0"/>
              <a:t>Using the PC programming software</a:t>
            </a:r>
          </a:p>
          <a:p>
            <a:pPr marL="914400" lvl="1" indent="-457200">
              <a:buFont typeface="Wingdings" panose="05000000000000000000" pitchFamily="2" charset="2"/>
              <a:buChar char="§"/>
            </a:pPr>
            <a:r>
              <a:rPr lang="en-US" sz="2000" dirty="0"/>
              <a:t>There are two new software versions</a:t>
            </a:r>
          </a:p>
          <a:p>
            <a:pPr marL="1371600" lvl="2" indent="-457200">
              <a:buFont typeface="Wingdings" panose="05000000000000000000" pitchFamily="2" charset="2"/>
              <a:buChar char="ü"/>
            </a:pPr>
            <a:r>
              <a:rPr lang="en-US" sz="2000" dirty="0"/>
              <a:t>Core Programming Software</a:t>
            </a:r>
          </a:p>
          <a:p>
            <a:pPr marL="1371600" lvl="2" indent="-457200">
              <a:buFont typeface="Wingdings" panose="05000000000000000000" pitchFamily="2" charset="2"/>
              <a:buChar char="ü"/>
            </a:pPr>
            <a:r>
              <a:rPr lang="en-US" sz="2000" dirty="0"/>
              <a:t>IQ Alpha Programming Software</a:t>
            </a:r>
          </a:p>
          <a:p>
            <a:pPr marL="457200" indent="-457200">
              <a:buFont typeface="+mj-lt"/>
              <a:buAutoNum type="arabicPeriod"/>
            </a:pPr>
            <a:r>
              <a:rPr lang="en-US" sz="2000" dirty="0"/>
              <a:t>Using the charger (except for CommPass pager)</a:t>
            </a:r>
          </a:p>
          <a:p>
            <a:pPr marL="457200" indent="-457200">
              <a:buFont typeface="+mj-lt"/>
              <a:buAutoNum type="arabicPeriod"/>
            </a:pPr>
            <a:r>
              <a:rPr lang="en-US" sz="2000" dirty="0"/>
              <a:t>Over the air programming</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lvl="0"/>
            <a:endParaRPr lang="en-US" dirty="0"/>
          </a:p>
        </p:txBody>
      </p:sp>
    </p:spTree>
    <p:extLst>
      <p:ext uri="{BB962C8B-B14F-4D97-AF65-F5344CB8AC3E}">
        <p14:creationId xmlns:p14="http://schemas.microsoft.com/office/powerpoint/2010/main" val="382181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sp>
        <p:nvSpPr>
          <p:cNvPr id="10" name="Rectangle 9"/>
          <p:cNvSpPr/>
          <p:nvPr/>
        </p:nvSpPr>
        <p:spPr>
          <a:xfrm>
            <a:off x="346535" y="916617"/>
            <a:ext cx="4564966" cy="1477328"/>
          </a:xfrm>
          <a:prstGeom prst="rect">
            <a:avLst/>
          </a:prstGeom>
        </p:spPr>
        <p:txBody>
          <a:bodyPr wrap="square">
            <a:spAutoFit/>
          </a:bodyPr>
          <a:lstStyle/>
          <a:p>
            <a:r>
              <a:rPr lang="en-US" b="1" u="sng" dirty="0"/>
              <a:t>Programming via Software – Setup</a:t>
            </a:r>
          </a:p>
          <a:p>
            <a:r>
              <a:rPr lang="en-US" sz="1600" dirty="0"/>
              <a:t>(Rugged, Coaster &amp; IQ pagers)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1669" y="758102"/>
            <a:ext cx="844106" cy="1742577"/>
          </a:xfrm>
          <a:prstGeom prst="rect">
            <a:avLst/>
          </a:prstGeom>
        </p:spPr>
      </p:pic>
      <p:pic>
        <p:nvPicPr>
          <p:cNvPr id="2050" name="Picture 2" descr="http://spritedatabase.net/layout/systems/17.png"/>
          <p:cNvPicPr>
            <a:picLocks noChangeAspect="1" noChangeArrowheads="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584704" y="1670460"/>
            <a:ext cx="1676566" cy="128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backgroundRemoval t="655" b="100000" l="1008" r="98741"/>
                    </a14:imgEffect>
                  </a14:imgLayer>
                </a14:imgProps>
              </a:ext>
              <a:ext uri="{28A0092B-C50C-407E-A947-70E740481C1C}">
                <a14:useLocalDpi xmlns:a14="http://schemas.microsoft.com/office/drawing/2010/main"/>
              </a:ext>
            </a:extLst>
          </a:blip>
          <a:stretch>
            <a:fillRect/>
          </a:stretch>
        </p:blipFill>
        <p:spPr>
          <a:xfrm>
            <a:off x="5531775" y="2574887"/>
            <a:ext cx="1175433" cy="2150747"/>
          </a:xfrm>
          <a:prstGeom prst="rect">
            <a:avLst/>
          </a:prstGeom>
        </p:spPr>
      </p:pic>
      <p:pic>
        <p:nvPicPr>
          <p:cNvPr id="14" name="Picture 13"/>
          <p:cNvPicPr>
            <a:picLocks noChangeAspect="1"/>
          </p:cNvPicPr>
          <p:nvPr/>
        </p:nvPicPr>
        <p:blipFill>
          <a:blip r:embed="rId7" cstate="screen">
            <a:extLst>
              <a:ext uri="{BEBA8EAE-BF5A-486C-A8C5-ECC9F3942E4B}">
                <a14:imgProps xmlns:a14="http://schemas.microsoft.com/office/drawing/2010/main">
                  <a14:imgLayer r:embed="rId8">
                    <a14:imgEffect>
                      <a14:backgroundRemoval t="897" b="100000" l="0" r="99538"/>
                    </a14:imgEffect>
                  </a14:imgLayer>
                </a14:imgProps>
              </a:ext>
              <a:ext uri="{28A0092B-C50C-407E-A947-70E740481C1C}">
                <a14:useLocalDpi xmlns:a14="http://schemas.microsoft.com/office/drawing/2010/main"/>
              </a:ext>
            </a:extLst>
          </a:blip>
          <a:stretch>
            <a:fillRect/>
          </a:stretch>
        </p:blipFill>
        <p:spPr>
          <a:xfrm>
            <a:off x="6534241" y="976049"/>
            <a:ext cx="2024066" cy="1388821"/>
          </a:xfrm>
          <a:prstGeom prst="rect">
            <a:avLst/>
          </a:prstGeom>
        </p:spPr>
      </p:pic>
      <p:sp>
        <p:nvSpPr>
          <p:cNvPr id="7" name="TextBox 6"/>
          <p:cNvSpPr txBox="1"/>
          <p:nvPr/>
        </p:nvSpPr>
        <p:spPr>
          <a:xfrm>
            <a:off x="7576701" y="2008213"/>
            <a:ext cx="924339" cy="461665"/>
          </a:xfrm>
          <a:prstGeom prst="rect">
            <a:avLst/>
          </a:prstGeom>
          <a:noFill/>
        </p:spPr>
        <p:txBody>
          <a:bodyPr wrap="square" rtlCol="0">
            <a:spAutoFit/>
          </a:bodyPr>
          <a:lstStyle/>
          <a:p>
            <a:pPr algn="ctr"/>
            <a:r>
              <a:rPr lang="en-US" sz="1200" dirty="0"/>
              <a:t>Rugged Charger</a:t>
            </a:r>
          </a:p>
        </p:txBody>
      </p:sp>
      <p:sp>
        <p:nvSpPr>
          <p:cNvPr id="16" name="TextBox 15"/>
          <p:cNvSpPr txBox="1"/>
          <p:nvPr/>
        </p:nvSpPr>
        <p:spPr>
          <a:xfrm>
            <a:off x="4241197" y="1951955"/>
            <a:ext cx="924339" cy="461665"/>
          </a:xfrm>
          <a:prstGeom prst="rect">
            <a:avLst/>
          </a:prstGeom>
          <a:noFill/>
        </p:spPr>
        <p:txBody>
          <a:bodyPr wrap="square" rtlCol="0">
            <a:spAutoFit/>
          </a:bodyPr>
          <a:lstStyle/>
          <a:p>
            <a:pPr algn="ctr"/>
            <a:r>
              <a:rPr lang="en-US" sz="1200" dirty="0"/>
              <a:t>Coaster Charger</a:t>
            </a:r>
          </a:p>
        </p:txBody>
      </p:sp>
      <p:sp>
        <p:nvSpPr>
          <p:cNvPr id="17" name="TextBox 16"/>
          <p:cNvSpPr txBox="1"/>
          <p:nvPr/>
        </p:nvSpPr>
        <p:spPr>
          <a:xfrm>
            <a:off x="6592069" y="3577734"/>
            <a:ext cx="924339" cy="276999"/>
          </a:xfrm>
          <a:prstGeom prst="rect">
            <a:avLst/>
          </a:prstGeom>
          <a:noFill/>
        </p:spPr>
        <p:txBody>
          <a:bodyPr wrap="square" rtlCol="0">
            <a:spAutoFit/>
          </a:bodyPr>
          <a:lstStyle/>
          <a:p>
            <a:pPr algn="ctr"/>
            <a:r>
              <a:rPr lang="en-US" sz="1200" dirty="0"/>
              <a:t>IQ Charger</a:t>
            </a:r>
          </a:p>
        </p:txBody>
      </p:sp>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14464" y="3577734"/>
            <a:ext cx="2072087" cy="1208354"/>
          </a:xfrm>
          <a:prstGeom prst="rect">
            <a:avLst/>
          </a:prstGeom>
          <a:ln>
            <a:solidFill>
              <a:schemeClr val="tx1"/>
            </a:solidFill>
          </a:ln>
        </p:spPr>
      </p:pic>
      <p:pic>
        <p:nvPicPr>
          <p:cNvPr id="15" name="Picture 14"/>
          <p:cNvPicPr>
            <a:picLocks noChangeAspect="1"/>
          </p:cNvPicPr>
          <p:nvPr/>
        </p:nvPicPr>
        <p:blipFill>
          <a:blip r:embed="rId10" cstate="screen">
            <a:extLst>
              <a:ext uri="{BEBA8EAE-BF5A-486C-A8C5-ECC9F3942E4B}">
                <a14:imgProps xmlns:a14="http://schemas.microsoft.com/office/drawing/2010/main">
                  <a14:imgLayer r:embed="rId11">
                    <a14:imgEffect>
                      <a14:backgroundRemoval t="321" b="100000" l="322" r="98875"/>
                    </a14:imgEffect>
                  </a14:imgLayer>
                </a14:imgProps>
              </a:ext>
              <a:ext uri="{28A0092B-C50C-407E-A947-70E740481C1C}">
                <a14:useLocalDpi xmlns:a14="http://schemas.microsoft.com/office/drawing/2010/main"/>
              </a:ext>
            </a:extLst>
          </a:blip>
          <a:stretch>
            <a:fillRect/>
          </a:stretch>
        </p:blipFill>
        <p:spPr>
          <a:xfrm rot="10071255">
            <a:off x="2532861" y="2180645"/>
            <a:ext cx="2885235" cy="1251122"/>
          </a:xfrm>
          <a:prstGeom prst="rect">
            <a:avLst/>
          </a:prstGeom>
        </p:spPr>
      </p:pic>
      <p:sp>
        <p:nvSpPr>
          <p:cNvPr id="20" name="TextBox 19"/>
          <p:cNvSpPr txBox="1"/>
          <p:nvPr/>
        </p:nvSpPr>
        <p:spPr>
          <a:xfrm>
            <a:off x="3040537" y="2893763"/>
            <a:ext cx="1607295" cy="430887"/>
          </a:xfrm>
          <a:prstGeom prst="rect">
            <a:avLst/>
          </a:prstGeom>
          <a:noFill/>
        </p:spPr>
        <p:txBody>
          <a:bodyPr wrap="square" rtlCol="0">
            <a:spAutoFit/>
          </a:bodyPr>
          <a:lstStyle/>
          <a:p>
            <a:pPr algn="ctr"/>
            <a:r>
              <a:rPr lang="en-US" sz="1100" dirty="0"/>
              <a:t>Micro USB to Standard USB cable</a:t>
            </a:r>
          </a:p>
        </p:txBody>
      </p:sp>
      <p:cxnSp>
        <p:nvCxnSpPr>
          <p:cNvPr id="19" name="Straight Connector 18"/>
          <p:cNvCxnSpPr/>
          <p:nvPr/>
        </p:nvCxnSpPr>
        <p:spPr>
          <a:xfrm flipH="1">
            <a:off x="3053695" y="3301254"/>
            <a:ext cx="227611" cy="24693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12" cstate="screen">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tretch>
            <a:fillRect/>
          </a:stretch>
        </p:blipFill>
        <p:spPr>
          <a:xfrm rot="14648222">
            <a:off x="8143011" y="1832399"/>
            <a:ext cx="1021316" cy="716182"/>
          </a:xfrm>
          <a:prstGeom prst="rect">
            <a:avLst/>
          </a:prstGeom>
        </p:spPr>
      </p:pic>
      <p:pic>
        <p:nvPicPr>
          <p:cNvPr id="2" name="Picture 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049517">
            <a:off x="4521067" y="1366644"/>
            <a:ext cx="706242" cy="577276"/>
          </a:xfrm>
          <a:prstGeom prst="rect">
            <a:avLst/>
          </a:prstGeom>
        </p:spPr>
      </p:pic>
      <p:pic>
        <p:nvPicPr>
          <p:cNvPr id="21" name="Picture 20">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1310082">
            <a:off x="4817828" y="3668965"/>
            <a:ext cx="393979" cy="933014"/>
          </a:xfrm>
          <a:prstGeom prst="rect">
            <a:avLst/>
          </a:prstGeom>
        </p:spPr>
      </p:pic>
      <p:sp>
        <p:nvSpPr>
          <p:cNvPr id="22" name="TextBox 21"/>
          <p:cNvSpPr txBox="1"/>
          <p:nvPr/>
        </p:nvSpPr>
        <p:spPr>
          <a:xfrm>
            <a:off x="1680057" y="4570644"/>
            <a:ext cx="1607295" cy="230832"/>
          </a:xfrm>
          <a:prstGeom prst="rect">
            <a:avLst/>
          </a:prstGeom>
          <a:noFill/>
        </p:spPr>
        <p:txBody>
          <a:bodyPr wrap="square" rtlCol="0">
            <a:spAutoFit/>
          </a:bodyPr>
          <a:lstStyle/>
          <a:p>
            <a:pPr algn="ctr"/>
            <a:r>
              <a:rPr lang="en-US" sz="900" dirty="0"/>
              <a:t>Micro USB to USB A</a:t>
            </a:r>
          </a:p>
        </p:txBody>
      </p:sp>
    </p:spTree>
    <p:extLst>
      <p:ext uri="{BB962C8B-B14F-4D97-AF65-F5344CB8AC3E}">
        <p14:creationId xmlns:p14="http://schemas.microsoft.com/office/powerpoint/2010/main" val="95343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sp>
        <p:nvSpPr>
          <p:cNvPr id="10" name="Rectangle 9"/>
          <p:cNvSpPr/>
          <p:nvPr/>
        </p:nvSpPr>
        <p:spPr>
          <a:xfrm>
            <a:off x="228970" y="902396"/>
            <a:ext cx="4564966" cy="1477328"/>
          </a:xfrm>
          <a:prstGeom prst="rect">
            <a:avLst/>
          </a:prstGeom>
        </p:spPr>
        <p:txBody>
          <a:bodyPr wrap="square">
            <a:spAutoFit/>
          </a:bodyPr>
          <a:lstStyle/>
          <a:p>
            <a:r>
              <a:rPr lang="en-US" b="1" u="sng" dirty="0"/>
              <a:t>Programming via Software – Setup</a:t>
            </a:r>
          </a:p>
          <a:p>
            <a:r>
              <a:rPr lang="en-US" b="1" dirty="0"/>
              <a:t>(</a:t>
            </a:r>
            <a:r>
              <a:rPr lang="en-US" b="1" dirty="0" err="1"/>
              <a:t>Commpass</a:t>
            </a:r>
            <a:r>
              <a:rPr lang="en-US" b="1" dirty="0"/>
              <a:t> Pager)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lvl="0" indent="-171450">
              <a:buFont typeface="Arial" panose="020B0604020202020204" pitchFamily="34" charset="0"/>
              <a:buChar char="•"/>
            </a:pPr>
            <a:endParaRPr lang="en-US" b="1" dirty="0"/>
          </a:p>
        </p:txBody>
      </p:sp>
      <p:grpSp>
        <p:nvGrpSpPr>
          <p:cNvPr id="15" name="Group 14">
            <a:extLst>
              <a:ext uri="{FF2B5EF4-FFF2-40B4-BE49-F238E27FC236}">
                <a16:creationId xmlns:a16="http://schemas.microsoft.com/office/drawing/2014/main" id="{683DC889-C058-4237-9420-5709405632BF}"/>
              </a:ext>
            </a:extLst>
          </p:cNvPr>
          <p:cNvGrpSpPr/>
          <p:nvPr/>
        </p:nvGrpSpPr>
        <p:grpSpPr>
          <a:xfrm>
            <a:off x="431845" y="1912559"/>
            <a:ext cx="8123509" cy="2181135"/>
            <a:chOff x="431845" y="1912559"/>
            <a:chExt cx="8123509" cy="2181135"/>
          </a:xfrm>
        </p:grpSpPr>
        <p:pic>
          <p:nvPicPr>
            <p:cNvPr id="3074" name="Picture 2" descr="http://spritedatabase.net/layout/systems/17.png"/>
            <p:cNvPicPr>
              <a:picLocks noChangeAspect="1" noChangeArrowheads="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431845" y="2041262"/>
              <a:ext cx="2057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111495" y="3499219"/>
              <a:ext cx="1443859" cy="261610"/>
            </a:xfrm>
            <a:prstGeom prst="rect">
              <a:avLst/>
            </a:prstGeom>
            <a:noFill/>
          </p:spPr>
          <p:txBody>
            <a:bodyPr wrap="square" rtlCol="0">
              <a:spAutoFit/>
            </a:bodyPr>
            <a:lstStyle/>
            <a:p>
              <a:pPr algn="ctr"/>
              <a:r>
                <a:rPr lang="en-US" sz="1100" b="1" dirty="0"/>
                <a:t> COMMPASS </a:t>
              </a:r>
            </a:p>
          </p:txBody>
        </p:sp>
        <p:sp>
          <p:nvSpPr>
            <p:cNvPr id="21" name="TextBox 20"/>
            <p:cNvSpPr txBox="1"/>
            <p:nvPr/>
          </p:nvSpPr>
          <p:spPr>
            <a:xfrm>
              <a:off x="5101418" y="3678196"/>
              <a:ext cx="2019606" cy="415498"/>
            </a:xfrm>
            <a:prstGeom prst="rect">
              <a:avLst/>
            </a:prstGeom>
            <a:noFill/>
          </p:spPr>
          <p:txBody>
            <a:bodyPr wrap="square" rtlCol="0">
              <a:spAutoFit/>
            </a:bodyPr>
            <a:lstStyle/>
            <a:p>
              <a:pPr algn="ctr"/>
              <a:r>
                <a:rPr lang="en-US" sz="1000" dirty="0"/>
                <a:t>Programming</a:t>
              </a:r>
            </a:p>
            <a:p>
              <a:pPr algn="ctr"/>
              <a:r>
                <a:rPr lang="en-US" sz="1000" dirty="0"/>
                <a:t>Probe</a:t>
              </a:r>
            </a:p>
          </p:txBody>
        </p:sp>
        <p:sp>
          <p:nvSpPr>
            <p:cNvPr id="17" name="TextBox 16"/>
            <p:cNvSpPr txBox="1"/>
            <p:nvPr/>
          </p:nvSpPr>
          <p:spPr>
            <a:xfrm>
              <a:off x="2907037" y="2877477"/>
              <a:ext cx="2019606" cy="415498"/>
            </a:xfrm>
            <a:prstGeom prst="rect">
              <a:avLst/>
            </a:prstGeom>
            <a:noFill/>
          </p:spPr>
          <p:txBody>
            <a:bodyPr wrap="square" rtlCol="0">
              <a:spAutoFit/>
            </a:bodyPr>
            <a:lstStyle/>
            <a:p>
              <a:pPr algn="ctr"/>
              <a:r>
                <a:rPr lang="en-US" sz="1050" dirty="0"/>
                <a:t>USB Programming </a:t>
              </a:r>
            </a:p>
            <a:p>
              <a:pPr algn="ctr"/>
              <a:r>
                <a:rPr lang="en-US" sz="1050" dirty="0"/>
                <a:t>Adaptor</a:t>
              </a:r>
            </a:p>
          </p:txBody>
        </p:sp>
        <p:pic>
          <p:nvPicPr>
            <p:cNvPr id="1026" name="Picture 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28947">
              <a:off x="2528694" y="2447102"/>
              <a:ext cx="533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4"/>
            <p:cNvSpPr>
              <a:spLocks noChangeArrowheads="1"/>
            </p:cNvSpPr>
            <p:nvPr/>
          </p:nvSpPr>
          <p:spPr bwMode="auto">
            <a:xfrm>
              <a:off x="3739234" y="2349940"/>
              <a:ext cx="395288" cy="279400"/>
            </a:xfrm>
            <a:prstGeom prst="cube">
              <a:avLst>
                <a:gd name="adj" fmla="val 25000"/>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 name="Freeform: Shape 3"/>
            <p:cNvSpPr/>
            <p:nvPr/>
          </p:nvSpPr>
          <p:spPr>
            <a:xfrm>
              <a:off x="3025415" y="2349940"/>
              <a:ext cx="713819" cy="315358"/>
            </a:xfrm>
            <a:custGeom>
              <a:avLst/>
              <a:gdLst>
                <a:gd name="connsiteX0" fmla="*/ 0 w 713819"/>
                <a:gd name="connsiteY0" fmla="*/ 251001 h 315358"/>
                <a:gd name="connsiteX1" fmla="*/ 275573 w 713819"/>
                <a:gd name="connsiteY1" fmla="*/ 480 h 315358"/>
                <a:gd name="connsiteX2" fmla="*/ 382044 w 713819"/>
                <a:gd name="connsiteY2" fmla="*/ 307368 h 315358"/>
                <a:gd name="connsiteX3" fmla="*/ 670143 w 713819"/>
                <a:gd name="connsiteY3" fmla="*/ 225949 h 315358"/>
                <a:gd name="connsiteX4" fmla="*/ 707721 w 713819"/>
                <a:gd name="connsiteY4" fmla="*/ 232212 h 31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19" h="315358">
                  <a:moveTo>
                    <a:pt x="0" y="251001"/>
                  </a:moveTo>
                  <a:cubicBezTo>
                    <a:pt x="105949" y="121043"/>
                    <a:pt x="211899" y="-8914"/>
                    <a:pt x="275573" y="480"/>
                  </a:cubicBezTo>
                  <a:cubicBezTo>
                    <a:pt x="339247" y="9874"/>
                    <a:pt x="316282" y="269790"/>
                    <a:pt x="382044" y="307368"/>
                  </a:cubicBezTo>
                  <a:cubicBezTo>
                    <a:pt x="447806" y="344946"/>
                    <a:pt x="615864" y="238475"/>
                    <a:pt x="670143" y="225949"/>
                  </a:cubicBezTo>
                  <a:cubicBezTo>
                    <a:pt x="724423" y="213423"/>
                    <a:pt x="716072" y="222817"/>
                    <a:pt x="707721" y="232212"/>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A20AFB4B-C1FA-4B6D-8DF5-83ACE5ADFE38}"/>
                </a:ext>
              </a:extLst>
            </p:cNvPr>
            <p:cNvGrpSpPr/>
            <p:nvPr/>
          </p:nvGrpSpPr>
          <p:grpSpPr>
            <a:xfrm>
              <a:off x="3936878" y="2041882"/>
              <a:ext cx="2124730" cy="1870384"/>
              <a:chOff x="3936878" y="2041882"/>
              <a:chExt cx="2124730" cy="1870384"/>
            </a:xfrm>
          </p:grpSpPr>
          <p:cxnSp>
            <p:nvCxnSpPr>
              <p:cNvPr id="7" name="Straight Connector 6"/>
              <p:cNvCxnSpPr/>
              <p:nvPr/>
            </p:nvCxnSpPr>
            <p:spPr>
              <a:xfrm>
                <a:off x="3936878" y="2688402"/>
                <a:ext cx="69255" cy="28579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 Box 6"/>
              <p:cNvSpPr txBox="1">
                <a:spLocks noChangeArrowheads="1"/>
              </p:cNvSpPr>
              <p:nvPr/>
            </p:nvSpPr>
            <p:spPr bwMode="auto">
              <a:xfrm>
                <a:off x="4079427" y="3533062"/>
                <a:ext cx="843859" cy="37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800" b="0" i="0" u="none" strike="noStrike" cap="none" normalizeH="0" baseline="0" dirty="0" err="1">
                    <a:ln>
                      <a:noFill/>
                    </a:ln>
                    <a:solidFill>
                      <a:schemeClr val="tx1"/>
                    </a:solidFill>
                    <a:effectLst/>
                    <a:latin typeface="Arial" panose="020B0604020202020204" pitchFamily="34" charset="0"/>
                  </a:rPr>
                  <a:t>Commpass</a:t>
                </a:r>
                <a:r>
                  <a:rPr kumimoji="0" lang="en-US" altLang="en-US" sz="800" b="0" i="0" u="none" strike="noStrike" cap="none" normalizeH="0" baseline="0" dirty="0">
                    <a:ln>
                      <a:noFill/>
                    </a:ln>
                    <a:solidFill>
                      <a:schemeClr val="tx1"/>
                    </a:solidFill>
                    <a:effectLst/>
                    <a:latin typeface="Arial" panose="020B0604020202020204" pitchFamily="34" charset="0"/>
                  </a:rPr>
                  <a:t> Rear side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5" cstate="screen">
                <a:extLst>
                  <a:ext uri="{BEBA8EAE-BF5A-486C-A8C5-ECC9F3942E4B}">
                    <a14:imgProps xmlns:a14="http://schemas.microsoft.com/office/drawing/2010/main">
                      <a14:imgLayer r:embed="rId6">
                        <a14:imgEffect>
                          <a14:backgroundRemoval t="16484" b="96429" l="8877" r="98732">
                            <a14:foregroundMark x1="47283" y1="50000" x2="51630" y2="38462"/>
                            <a14:foregroundMark x1="51630" y1="94231" x2="13225" y2="92033"/>
                            <a14:foregroundMark x1="10145" y1="94231" x2="10870" y2="87912"/>
                            <a14:foregroundMark x1="27536" y1="31868" x2="13768" y2="20330"/>
                            <a14:foregroundMark x1="14312" y1="20879" x2="12138" y2="20330"/>
                          </a14:backgroundRemoval>
                        </a14:imgEffect>
                      </a14:imgLayer>
                    </a14:imgProps>
                  </a:ext>
                  <a:ext uri="{28A0092B-C50C-407E-A947-70E740481C1C}">
                    <a14:useLocalDpi xmlns:a14="http://schemas.microsoft.com/office/drawing/2010/main"/>
                  </a:ext>
                </a:extLst>
              </a:blip>
              <a:stretch>
                <a:fillRect/>
              </a:stretch>
            </p:blipFill>
            <p:spPr>
              <a:xfrm rot="5567979">
                <a:off x="4654732" y="2605902"/>
                <a:ext cx="1476829" cy="973851"/>
              </a:xfrm>
              <a:prstGeom prst="rect">
                <a:avLst/>
              </a:prstGeom>
            </p:spPr>
          </p:pic>
          <p:sp>
            <p:nvSpPr>
              <p:cNvPr id="6" name="Freeform: Shape 5"/>
              <p:cNvSpPr/>
              <p:nvPr/>
            </p:nvSpPr>
            <p:spPr>
              <a:xfrm>
                <a:off x="4116837" y="2041882"/>
                <a:ext cx="1767129" cy="560440"/>
              </a:xfrm>
              <a:custGeom>
                <a:avLst/>
                <a:gdLst>
                  <a:gd name="connsiteX0" fmla="*/ 0 w 1771622"/>
                  <a:gd name="connsiteY0" fmla="*/ 513933 h 560440"/>
                  <a:gd name="connsiteX1" fmla="*/ 339634 w 1771622"/>
                  <a:gd name="connsiteY1" fmla="*/ 513933 h 560440"/>
                  <a:gd name="connsiteX2" fmla="*/ 496388 w 1771622"/>
                  <a:gd name="connsiteY2" fmla="*/ 30608 h 560440"/>
                  <a:gd name="connsiteX3" fmla="*/ 1685108 w 1771622"/>
                  <a:gd name="connsiteY3" fmla="*/ 102453 h 560440"/>
                  <a:gd name="connsiteX4" fmla="*/ 1587137 w 1771622"/>
                  <a:gd name="connsiteY4" fmla="*/ 533528 h 5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22" h="560440">
                    <a:moveTo>
                      <a:pt x="0" y="513933"/>
                    </a:moveTo>
                    <a:cubicBezTo>
                      <a:pt x="128451" y="554210"/>
                      <a:pt x="256903" y="594487"/>
                      <a:pt x="339634" y="513933"/>
                    </a:cubicBezTo>
                    <a:cubicBezTo>
                      <a:pt x="422365" y="433379"/>
                      <a:pt x="272142" y="99188"/>
                      <a:pt x="496388" y="30608"/>
                    </a:cubicBezTo>
                    <a:cubicBezTo>
                      <a:pt x="720634" y="-37972"/>
                      <a:pt x="1503317" y="18633"/>
                      <a:pt x="1685108" y="102453"/>
                    </a:cubicBezTo>
                    <a:cubicBezTo>
                      <a:pt x="1866900" y="186273"/>
                      <a:pt x="1727018" y="359900"/>
                      <a:pt x="1587137" y="533528"/>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2" name="Straight Connector 21"/>
              <p:cNvCxnSpPr/>
              <p:nvPr/>
            </p:nvCxnSpPr>
            <p:spPr>
              <a:xfrm>
                <a:off x="5505364" y="3146826"/>
                <a:ext cx="556244" cy="557691"/>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4844263" y="3418440"/>
                <a:ext cx="508258" cy="195452"/>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4" name="Picture 23">
              <a:extLst>
                <a:ext uri="{FF2B5EF4-FFF2-40B4-BE49-F238E27FC236}">
                  <a16:creationId xmlns:a16="http://schemas.microsoft.com/office/drawing/2014/main" id="{E1CAB651-4782-47AF-8B0F-ECF36531A4C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6239" b="98349" l="5338" r="91994">
                          <a14:foregroundMark x1="11303" y1="15963" x2="28100" y2="6422"/>
                          <a14:foregroundMark x1="29356" y1="34862" x2="49137" y2="29358"/>
                          <a14:foregroundMark x1="10989" y1="25872" x2="5338" y2="19450"/>
                          <a14:foregroundMark x1="8948" y1="14128" x2="21193" y2="10275"/>
                          <a14:foregroundMark x1="65934" y1="89908" x2="89953" y2="75596"/>
                          <a14:foregroundMark x1="61068" y1="98349" x2="68917" y2="93394"/>
                          <a14:foregroundMark x1="91366" y1="80183" x2="91366" y2="75229"/>
                          <a14:foregroundMark x1="91994" y1="77982" x2="91366" y2="73761"/>
                        </a14:backgroundRemoval>
                      </a14:imgEffect>
                    </a14:imgLayer>
                  </a14:imgProps>
                </a:ext>
              </a:extLst>
            </a:blip>
            <a:stretch>
              <a:fillRect/>
            </a:stretch>
          </p:blipFill>
          <p:spPr>
            <a:xfrm>
              <a:off x="6409407" y="1912559"/>
              <a:ext cx="1813623" cy="1551686"/>
            </a:xfrm>
            <a:prstGeom prst="rect">
              <a:avLst/>
            </a:prstGeom>
          </p:spPr>
        </p:pic>
      </p:grpSp>
    </p:spTree>
    <p:extLst>
      <p:ext uri="{BB962C8B-B14F-4D97-AF65-F5344CB8AC3E}">
        <p14:creationId xmlns:p14="http://schemas.microsoft.com/office/powerpoint/2010/main" val="304315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grpSp>
        <p:nvGrpSpPr>
          <p:cNvPr id="11" name="Group 10"/>
          <p:cNvGrpSpPr/>
          <p:nvPr/>
        </p:nvGrpSpPr>
        <p:grpSpPr>
          <a:xfrm>
            <a:off x="89821" y="902396"/>
            <a:ext cx="8145947" cy="3806095"/>
            <a:chOff x="228969" y="902396"/>
            <a:chExt cx="8145947" cy="3806095"/>
          </a:xfrm>
        </p:grpSpPr>
        <p:sp>
          <p:nvSpPr>
            <p:cNvPr id="10" name="Rectangle 9"/>
            <p:cNvSpPr/>
            <p:nvPr/>
          </p:nvSpPr>
          <p:spPr>
            <a:xfrm>
              <a:off x="228969" y="902396"/>
              <a:ext cx="4879743" cy="1477328"/>
            </a:xfrm>
            <a:prstGeom prst="rect">
              <a:avLst/>
            </a:prstGeom>
          </p:spPr>
          <p:txBody>
            <a:bodyPr wrap="square">
              <a:spAutoFit/>
            </a:bodyPr>
            <a:lstStyle/>
            <a:p>
              <a:r>
                <a:rPr lang="en-US" b="1" u="sng" dirty="0"/>
                <a:t>Programming via Software – Setup</a:t>
              </a:r>
            </a:p>
            <a:p>
              <a:r>
                <a:rPr lang="en-US" b="1" dirty="0"/>
                <a:t>(Smartcall Alpha pagers)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16" name="TextBox 15"/>
            <p:cNvSpPr txBox="1"/>
            <p:nvPr/>
          </p:nvSpPr>
          <p:spPr>
            <a:xfrm>
              <a:off x="5481237" y="3390374"/>
              <a:ext cx="924339" cy="430887"/>
            </a:xfrm>
            <a:prstGeom prst="rect">
              <a:avLst/>
            </a:prstGeom>
            <a:noFill/>
          </p:spPr>
          <p:txBody>
            <a:bodyPr wrap="square" rtlCol="0">
              <a:spAutoFit/>
            </a:bodyPr>
            <a:lstStyle/>
            <a:p>
              <a:pPr algn="ctr"/>
              <a:r>
                <a:rPr lang="en-US" sz="1050" dirty="0"/>
                <a:t>Coaster Charger</a:t>
              </a:r>
            </a:p>
          </p:txBody>
        </p:sp>
        <p:sp>
          <p:nvSpPr>
            <p:cNvPr id="20" name="TextBox 19"/>
            <p:cNvSpPr txBox="1"/>
            <p:nvPr/>
          </p:nvSpPr>
          <p:spPr>
            <a:xfrm>
              <a:off x="4682573" y="4055780"/>
              <a:ext cx="1723003" cy="276999"/>
            </a:xfrm>
            <a:prstGeom prst="rect">
              <a:avLst/>
            </a:prstGeom>
            <a:noFill/>
          </p:spPr>
          <p:txBody>
            <a:bodyPr wrap="square" rtlCol="0">
              <a:spAutoFit/>
            </a:bodyPr>
            <a:lstStyle/>
            <a:p>
              <a:r>
                <a:rPr lang="en-US" sz="1200" dirty="0"/>
                <a:t>USB A to USB A Cable</a:t>
              </a:r>
            </a:p>
          </p:txBody>
        </p:sp>
        <p:pic>
          <p:nvPicPr>
            <p:cNvPr id="2" name="Picture 1"/>
            <p:cNvPicPr>
              <a:picLocks noChangeAspect="1"/>
            </p:cNvPicPr>
            <p:nvPr/>
          </p:nvPicPr>
          <p:blipFill>
            <a:blip r:embed="rId2"/>
            <a:stretch>
              <a:fillRect/>
            </a:stretch>
          </p:blipFill>
          <p:spPr>
            <a:xfrm>
              <a:off x="7050941" y="956392"/>
              <a:ext cx="1323975" cy="2543175"/>
            </a:xfrm>
            <a:prstGeom prst="rect">
              <a:avLst/>
            </a:prstGeom>
          </p:spPr>
        </p:pic>
        <p:pic>
          <p:nvPicPr>
            <p:cNvPr id="4" name="Picture 3"/>
            <p:cNvPicPr>
              <a:picLocks noChangeAspect="1"/>
            </p:cNvPicPr>
            <p:nvPr/>
          </p:nvPicPr>
          <p:blipFill>
            <a:blip r:embed="rId3"/>
            <a:stretch>
              <a:fillRect/>
            </a:stretch>
          </p:blipFill>
          <p:spPr>
            <a:xfrm>
              <a:off x="397117" y="1274326"/>
              <a:ext cx="6180952" cy="2409524"/>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9211" b="100000" l="9562" r="99203">
                          <a14:foregroundMark x1="67729" y1="78509" x2="92032" y2="46491"/>
                        </a14:backgroundRemoval>
                      </a14:imgEffect>
                    </a14:imgLayer>
                  </a14:imgProps>
                </a:ext>
              </a:extLst>
            </a:blip>
            <a:stretch>
              <a:fillRect/>
            </a:stretch>
          </p:blipFill>
          <p:spPr>
            <a:xfrm>
              <a:off x="2733261" y="3499567"/>
              <a:ext cx="1879664" cy="1208924"/>
            </a:xfrm>
            <a:prstGeom prst="rect">
              <a:avLst/>
            </a:prstGeom>
            <a:ln>
              <a:solidFill>
                <a:schemeClr val="tx1"/>
              </a:solidFill>
            </a:ln>
          </p:spPr>
        </p:pic>
      </p:grpSp>
      <p:cxnSp>
        <p:nvCxnSpPr>
          <p:cNvPr id="21" name="Straight Connector 20"/>
          <p:cNvCxnSpPr/>
          <p:nvPr/>
        </p:nvCxnSpPr>
        <p:spPr>
          <a:xfrm>
            <a:off x="2892287" y="2132502"/>
            <a:ext cx="208722" cy="1257872"/>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6" cstate="screen">
            <a:extLst>
              <a:ext uri="{BEBA8EAE-BF5A-486C-A8C5-ECC9F3942E4B}">
                <a14:imgProps xmlns:a14="http://schemas.microsoft.com/office/drawing/2010/main">
                  <a14:imgLayer r:embed="rId7">
                    <a14:imgEffect>
                      <a14:backgroundRemoval t="0" b="99407" l="1667" r="100000"/>
                    </a14:imgEffect>
                  </a14:imgLayer>
                </a14:imgProps>
              </a:ext>
              <a:ext uri="{28A0092B-C50C-407E-A947-70E740481C1C}">
                <a14:useLocalDpi xmlns:a14="http://schemas.microsoft.com/office/drawing/2010/main"/>
              </a:ext>
            </a:extLst>
          </a:blip>
          <a:stretch>
            <a:fillRect/>
          </a:stretch>
        </p:blipFill>
        <p:spPr>
          <a:xfrm>
            <a:off x="5147035" y="1502560"/>
            <a:ext cx="1375975" cy="1932098"/>
          </a:xfrm>
          <a:prstGeom prst="rect">
            <a:avLst/>
          </a:prstGeom>
        </p:spPr>
      </p:pic>
    </p:spTree>
    <p:extLst>
      <p:ext uri="{BB962C8B-B14F-4D97-AF65-F5344CB8AC3E}">
        <p14:creationId xmlns:p14="http://schemas.microsoft.com/office/powerpoint/2010/main" val="37918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sp>
        <p:nvSpPr>
          <p:cNvPr id="10" name="Rectangle 9"/>
          <p:cNvSpPr/>
          <p:nvPr/>
        </p:nvSpPr>
        <p:spPr>
          <a:xfrm>
            <a:off x="228970" y="902396"/>
            <a:ext cx="4564966" cy="1477328"/>
          </a:xfrm>
          <a:prstGeom prst="rect">
            <a:avLst/>
          </a:prstGeom>
        </p:spPr>
        <p:txBody>
          <a:bodyPr wrap="square">
            <a:spAutoFit/>
          </a:bodyPr>
          <a:lstStyle/>
          <a:p>
            <a:r>
              <a:rPr lang="en-US" b="1" u="sng" dirty="0"/>
              <a:t>Programming via Software – Setup</a:t>
            </a:r>
          </a:p>
          <a:p>
            <a:r>
              <a:rPr lang="en-US" b="1" dirty="0"/>
              <a:t>(</a:t>
            </a:r>
            <a:r>
              <a:rPr lang="en-US" b="1" dirty="0" err="1"/>
              <a:t>Staffcall</a:t>
            </a:r>
            <a:r>
              <a:rPr lang="en-US" b="1" dirty="0"/>
              <a:t> Pager)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lvl="0" indent="-171450">
              <a:buFont typeface="Arial" panose="020B0604020202020204" pitchFamily="34" charset="0"/>
              <a:buChar char="•"/>
            </a:pPr>
            <a:endParaRPr lang="en-US" b="1" dirty="0"/>
          </a:p>
        </p:txBody>
      </p:sp>
      <p:pic>
        <p:nvPicPr>
          <p:cNvPr id="3074" name="Picture 2" descr="http://spritedatabase.net/layout/systems/17.png"/>
          <p:cNvPicPr>
            <a:picLocks noChangeAspect="1" noChangeArrowheads="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362572" y="1732584"/>
            <a:ext cx="2057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Object 23"/>
          <p:cNvPicPr>
            <a:picLocks noChangeArrowheads="1"/>
          </p:cNvPicPr>
          <p:nvPr/>
        </p:nvPicPr>
        <p:blipFill>
          <a:blip r:embed="rId4">
            <a:extLst>
              <a:ext uri="{28A0092B-C50C-407E-A947-70E740481C1C}">
                <a14:useLocalDpi xmlns:a14="http://schemas.microsoft.com/office/drawing/2010/main"/>
              </a:ext>
            </a:extLst>
          </a:blip>
          <a:srcRect t="-729" r="-160" b="-1312"/>
          <a:stretch>
            <a:fillRect/>
          </a:stretch>
        </p:blipFill>
        <p:spPr bwMode="auto">
          <a:xfrm>
            <a:off x="2460079" y="1909189"/>
            <a:ext cx="27813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49594" y="1685256"/>
            <a:ext cx="14001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19713" y="753617"/>
            <a:ext cx="1202908" cy="2698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587" b="99706" l="1196" r="100000">
                        <a14:foregroundMark x1="37081" y1="33627" x2="64115" y2="35536"/>
                        <a14:foregroundMark x1="28947" y1="30250" x2="74163" y2="34361"/>
                        <a14:foregroundMark x1="25837" y1="30690" x2="44258" y2="27313"/>
                        <a14:foregroundMark x1="42584" y1="33040" x2="59091" y2="28341"/>
                        <a14:foregroundMark x1="33493" y1="31718" x2="48325" y2="30984"/>
                        <a14:foregroundMark x1="25359" y1="77827" x2="36124" y2="75184"/>
                        <a14:foregroundMark x1="22727" y1="76505" x2="38278" y2="75184"/>
                        <a14:foregroundMark x1="27033" y1="72540" x2="38278" y2="73568"/>
                        <a14:foregroundMark x1="24880" y1="72247" x2="35407" y2="76505"/>
                      </a14:backgroundRemoval>
                    </a14:imgEffect>
                  </a14:imgLayer>
                </a14:imgProps>
              </a:ext>
              <a:ext uri="{28A0092B-C50C-407E-A947-70E740481C1C}">
                <a14:useLocalDpi xmlns:a14="http://schemas.microsoft.com/office/drawing/2010/main"/>
              </a:ext>
            </a:extLst>
          </a:blip>
          <a:stretch>
            <a:fillRect/>
          </a:stretch>
        </p:blipFill>
        <p:spPr>
          <a:xfrm>
            <a:off x="6341321" y="2908183"/>
            <a:ext cx="978392" cy="1593984"/>
          </a:xfrm>
          <a:prstGeom prst="rect">
            <a:avLst/>
          </a:prstGeom>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48360" y="3419284"/>
            <a:ext cx="1511644" cy="1546798"/>
          </a:xfrm>
          <a:prstGeom prst="rect">
            <a:avLst/>
          </a:prstGeom>
          <a:ln>
            <a:solidFill>
              <a:schemeClr val="tx1"/>
            </a:solidFill>
          </a:ln>
        </p:spPr>
      </p:pic>
      <p:sp>
        <p:nvSpPr>
          <p:cNvPr id="17" name="TextBox 16"/>
          <p:cNvSpPr txBox="1"/>
          <p:nvPr/>
        </p:nvSpPr>
        <p:spPr>
          <a:xfrm>
            <a:off x="4204859" y="3905521"/>
            <a:ext cx="1723003" cy="276999"/>
          </a:xfrm>
          <a:prstGeom prst="rect">
            <a:avLst/>
          </a:prstGeom>
          <a:noFill/>
        </p:spPr>
        <p:txBody>
          <a:bodyPr wrap="square" rtlCol="0">
            <a:spAutoFit/>
          </a:bodyPr>
          <a:lstStyle/>
          <a:p>
            <a:r>
              <a:rPr lang="en-US" sz="1200" dirty="0"/>
              <a:t>Mini USB to USB A Cable</a:t>
            </a:r>
          </a:p>
        </p:txBody>
      </p:sp>
      <p:sp>
        <p:nvSpPr>
          <p:cNvPr id="5" name="Text Box 6"/>
          <p:cNvSpPr txBox="1">
            <a:spLocks noChangeArrowheads="1"/>
          </p:cNvSpPr>
          <p:nvPr/>
        </p:nvSpPr>
        <p:spPr bwMode="auto">
          <a:xfrm>
            <a:off x="5373419" y="1221706"/>
            <a:ext cx="12763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Staff Pager Charger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USB 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Straight Connector 6"/>
          <p:cNvCxnSpPr/>
          <p:nvPr/>
        </p:nvCxnSpPr>
        <p:spPr>
          <a:xfrm flipH="1">
            <a:off x="3791400" y="2519984"/>
            <a:ext cx="184252" cy="7874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47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11966" y="202005"/>
            <a:ext cx="6983844" cy="598885"/>
          </a:xfrm>
        </p:spPr>
        <p:txBody>
          <a:bodyPr>
            <a:normAutofit fontScale="90000"/>
          </a:bodyPr>
          <a:lstStyle/>
          <a:p>
            <a:pPr eaLnBrk="1" hangingPunct="1"/>
            <a:r>
              <a:rPr lang="en-US" altLang="en-US" dirty="0"/>
              <a:t>On-Site Paging System Basic Structure</a:t>
            </a:r>
          </a:p>
        </p:txBody>
      </p:sp>
      <p:sp>
        <p:nvSpPr>
          <p:cNvPr id="71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264D88B3-3E0D-4D53-BBE0-6119299942CD}"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2</a:t>
            </a:fld>
            <a:endParaRPr lang="en-US" altLang="en-US" sz="900">
              <a:solidFill>
                <a:schemeClr val="bg1"/>
              </a:solidFill>
              <a:latin typeface="Times New Roman" panose="02020603050405020304" pitchFamily="18" charset="0"/>
              <a:cs typeface="Arial" panose="020B0604020202020204" pitchFamily="34" charset="0"/>
            </a:endParaRPr>
          </a:p>
        </p:txBody>
      </p:sp>
      <p:grpSp>
        <p:nvGrpSpPr>
          <p:cNvPr id="5" name="Group 4"/>
          <p:cNvGrpSpPr/>
          <p:nvPr/>
        </p:nvGrpSpPr>
        <p:grpSpPr>
          <a:xfrm>
            <a:off x="1809750" y="928119"/>
            <a:ext cx="6009535" cy="3782615"/>
            <a:chOff x="704850" y="963613"/>
            <a:chExt cx="8012713" cy="5043487"/>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5279" y="4288479"/>
              <a:ext cx="868898" cy="1432380"/>
            </a:xfrm>
            <a:prstGeom prst="rect">
              <a:avLst/>
            </a:prstGeom>
          </p:spPr>
        </p:pic>
        <p:sp>
          <p:nvSpPr>
            <p:cNvPr id="7172" name="Rectangle: Rounded Corners 4"/>
            <p:cNvSpPr>
              <a:spLocks noChangeArrowheads="1"/>
            </p:cNvSpPr>
            <p:nvPr/>
          </p:nvSpPr>
          <p:spPr bwMode="auto">
            <a:xfrm>
              <a:off x="906463" y="2417763"/>
              <a:ext cx="1438275" cy="463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Direct Press / </a:t>
              </a:r>
            </a:p>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Stand Alone</a:t>
              </a:r>
            </a:p>
          </p:txBody>
        </p:sp>
        <p:sp>
          <p:nvSpPr>
            <p:cNvPr id="7173" name="Rectangle: Rounded Corners 5"/>
            <p:cNvSpPr>
              <a:spLocks noChangeArrowheads="1"/>
            </p:cNvSpPr>
            <p:nvPr/>
          </p:nvSpPr>
          <p:spPr bwMode="auto">
            <a:xfrm>
              <a:off x="7121525" y="1614488"/>
              <a:ext cx="1438275" cy="463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Vibe only/</a:t>
              </a:r>
            </a:p>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Tone Only</a:t>
              </a:r>
            </a:p>
            <a:p>
              <a:pPr algn="ctr" eaLnBrk="1" hangingPunct="1">
                <a:spcBef>
                  <a:spcPct val="0"/>
                </a:spcBef>
                <a:buClrTx/>
                <a:buFontTx/>
                <a:buNone/>
              </a:pPr>
              <a:endParaRPr lang="en-US" altLang="en-US" sz="1050">
                <a:latin typeface="Arial" panose="020B0604020202020204" pitchFamily="34" charset="0"/>
                <a:cs typeface="Arial" panose="020B0604020202020204" pitchFamily="34" charset="0"/>
              </a:endParaRPr>
            </a:p>
          </p:txBody>
        </p:sp>
        <p:sp>
          <p:nvSpPr>
            <p:cNvPr id="7174" name="Rectangle: Rounded Corners 6"/>
            <p:cNvSpPr>
              <a:spLocks noChangeArrowheads="1"/>
            </p:cNvSpPr>
            <p:nvPr/>
          </p:nvSpPr>
          <p:spPr bwMode="auto">
            <a:xfrm>
              <a:off x="841375" y="3935413"/>
              <a:ext cx="1438275" cy="463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PC/Software</a:t>
              </a:r>
            </a:p>
            <a:p>
              <a:pPr algn="ctr" eaLnBrk="1" hangingPunct="1">
                <a:spcBef>
                  <a:spcPct val="0"/>
                </a:spcBef>
                <a:buClrTx/>
                <a:buFontTx/>
                <a:buNone/>
              </a:pPr>
              <a:r>
                <a:rPr lang="en-US" altLang="en-US" sz="900">
                  <a:latin typeface="Arial" panose="020B0604020202020204" pitchFamily="34" charset="0"/>
                  <a:cs typeface="Arial" panose="020B0604020202020204" pitchFamily="34" charset="0"/>
                </a:rPr>
                <a:t>(Serial/Ethernet)</a:t>
              </a:r>
            </a:p>
          </p:txBody>
        </p:sp>
        <p:sp>
          <p:nvSpPr>
            <p:cNvPr id="7175" name="Rectangle: Rounded Corners 7"/>
            <p:cNvSpPr>
              <a:spLocks noChangeArrowheads="1"/>
            </p:cNvSpPr>
            <p:nvPr/>
          </p:nvSpPr>
          <p:spPr bwMode="auto">
            <a:xfrm>
              <a:off x="704850" y="5543550"/>
              <a:ext cx="1438275" cy="463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Tele-connect via</a:t>
              </a:r>
            </a:p>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Telephone</a:t>
              </a:r>
            </a:p>
          </p:txBody>
        </p:sp>
        <p:sp>
          <p:nvSpPr>
            <p:cNvPr id="7176" name="Rectangle: Rounded Corners 8"/>
            <p:cNvSpPr>
              <a:spLocks noChangeArrowheads="1"/>
            </p:cNvSpPr>
            <p:nvPr/>
          </p:nvSpPr>
          <p:spPr bwMode="auto">
            <a:xfrm>
              <a:off x="3740150" y="3935413"/>
              <a:ext cx="1438275" cy="463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050">
                  <a:latin typeface="Arial" panose="020B0604020202020204" pitchFamily="34" charset="0"/>
                  <a:cs typeface="Arial" panose="020B0604020202020204" pitchFamily="34" charset="0"/>
                </a:rPr>
                <a:t>Transmitter</a:t>
              </a:r>
            </a:p>
          </p:txBody>
        </p:sp>
        <p:sp>
          <p:nvSpPr>
            <p:cNvPr id="7177" name="Rectangle: Rounded Corners 9"/>
            <p:cNvSpPr>
              <a:spLocks noChangeArrowheads="1"/>
            </p:cNvSpPr>
            <p:nvPr/>
          </p:nvSpPr>
          <p:spPr bwMode="auto">
            <a:xfrm>
              <a:off x="7279288" y="3156014"/>
              <a:ext cx="1438275" cy="46196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050" dirty="0">
                  <a:latin typeface="Arial" panose="020B0604020202020204" pitchFamily="34" charset="0"/>
                  <a:cs typeface="Arial" panose="020B0604020202020204" pitchFamily="34" charset="0"/>
                </a:rPr>
                <a:t>Numeric Pagers</a:t>
              </a:r>
            </a:p>
            <a:p>
              <a:pPr algn="ctr" eaLnBrk="1" hangingPunct="1">
                <a:spcBef>
                  <a:spcPct val="0"/>
                </a:spcBef>
                <a:buClrTx/>
                <a:buFontTx/>
                <a:buNone/>
              </a:pPr>
              <a:endParaRPr lang="en-US" altLang="en-US" sz="1050" dirty="0">
                <a:latin typeface="Arial" panose="020B0604020202020204" pitchFamily="34" charset="0"/>
                <a:cs typeface="Arial" panose="020B0604020202020204" pitchFamily="34" charset="0"/>
              </a:endParaRPr>
            </a:p>
          </p:txBody>
        </p:sp>
        <p:sp>
          <p:nvSpPr>
            <p:cNvPr id="7178" name="Rectangle: Rounded Corners 10"/>
            <p:cNvSpPr>
              <a:spLocks noChangeArrowheads="1"/>
            </p:cNvSpPr>
            <p:nvPr/>
          </p:nvSpPr>
          <p:spPr bwMode="auto">
            <a:xfrm>
              <a:off x="7135813" y="4348272"/>
              <a:ext cx="1438275" cy="463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050" dirty="0">
                  <a:latin typeface="Arial" panose="020B0604020202020204" pitchFamily="34" charset="0"/>
                  <a:cs typeface="Arial" panose="020B0604020202020204" pitchFamily="34" charset="0"/>
                </a:rPr>
                <a:t>Alpha Pagers</a:t>
              </a:r>
            </a:p>
            <a:p>
              <a:pPr algn="ctr" eaLnBrk="1" hangingPunct="1">
                <a:spcBef>
                  <a:spcPct val="0"/>
                </a:spcBef>
                <a:buClrTx/>
                <a:buFontTx/>
                <a:buNone/>
              </a:pPr>
              <a:endParaRPr lang="en-US" altLang="en-US" sz="1050" dirty="0">
                <a:latin typeface="Arial" panose="020B0604020202020204" pitchFamily="34" charset="0"/>
                <a:cs typeface="Arial" panose="020B0604020202020204" pitchFamily="34" charset="0"/>
              </a:endParaRPr>
            </a:p>
          </p:txBody>
        </p:sp>
        <p:pic>
          <p:nvPicPr>
            <p:cNvPr id="7179"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l="28708" t="34981" r="27333" b="8745"/>
            <a:stretch>
              <a:fillRect/>
            </a:stretch>
          </p:blipFill>
          <p:spPr bwMode="auto">
            <a:xfrm>
              <a:off x="889000" y="1470025"/>
              <a:ext cx="13430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850" y="2935288"/>
              <a:ext cx="19415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1375" y="4497388"/>
              <a:ext cx="12223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34150" y="4686300"/>
              <a:ext cx="13065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08313" y="2698750"/>
              <a:ext cx="25177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bwMode="auto">
            <a:xfrm>
              <a:off x="2344738" y="2078038"/>
              <a:ext cx="1181100" cy="769937"/>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bwMode="auto">
            <a:xfrm>
              <a:off x="2447925" y="3579813"/>
              <a:ext cx="985838" cy="1270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a:cxnSpLocks/>
              <a:endCxn id="7176" idx="1"/>
            </p:cNvCxnSpPr>
            <p:nvPr/>
          </p:nvCxnSpPr>
          <p:spPr bwMode="auto">
            <a:xfrm flipV="1">
              <a:off x="2279650" y="4167188"/>
              <a:ext cx="1460500" cy="825500"/>
            </a:xfrm>
            <a:prstGeom prst="straightConnector1">
              <a:avLst/>
            </a:prstGeom>
            <a:ln>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grpSp>
          <p:nvGrpSpPr>
            <p:cNvPr id="7189" name="Group 34"/>
            <p:cNvGrpSpPr>
              <a:grpSpLocks/>
            </p:cNvGrpSpPr>
            <p:nvPr/>
          </p:nvGrpSpPr>
          <p:grpSpPr bwMode="auto">
            <a:xfrm>
              <a:off x="4943475" y="1992313"/>
              <a:ext cx="766763" cy="904875"/>
              <a:chOff x="5203808" y="1616141"/>
              <a:chExt cx="879198" cy="1068480"/>
            </a:xfrm>
          </p:grpSpPr>
          <p:sp>
            <p:nvSpPr>
              <p:cNvPr id="32" name="Arc 31"/>
              <p:cNvSpPr/>
              <p:nvPr/>
            </p:nvSpPr>
            <p:spPr bwMode="auto">
              <a:xfrm>
                <a:off x="5203808" y="1796096"/>
                <a:ext cx="762700" cy="822916"/>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sp>
            <p:nvSpPr>
              <p:cNvPr id="33" name="Arc 32"/>
              <p:cNvSpPr/>
              <p:nvPr/>
            </p:nvSpPr>
            <p:spPr bwMode="auto">
              <a:xfrm>
                <a:off x="5231113" y="1616141"/>
                <a:ext cx="851893" cy="824792"/>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sp>
            <p:nvSpPr>
              <p:cNvPr id="34" name="Arc 33"/>
              <p:cNvSpPr/>
              <p:nvPr/>
            </p:nvSpPr>
            <p:spPr bwMode="auto">
              <a:xfrm>
                <a:off x="5231113" y="2034160"/>
                <a:ext cx="600694" cy="650461"/>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grpSp>
        <p:grpSp>
          <p:nvGrpSpPr>
            <p:cNvPr id="7190" name="Group 35"/>
            <p:cNvGrpSpPr>
              <a:grpSpLocks/>
            </p:cNvGrpSpPr>
            <p:nvPr/>
          </p:nvGrpSpPr>
          <p:grpSpPr bwMode="auto">
            <a:xfrm rot="2256524">
              <a:off x="5137150" y="2997200"/>
              <a:ext cx="768350" cy="906463"/>
              <a:chOff x="5203808" y="1616141"/>
              <a:chExt cx="879198" cy="1068480"/>
            </a:xfrm>
          </p:grpSpPr>
          <p:sp>
            <p:nvSpPr>
              <p:cNvPr id="37" name="Arc 36"/>
              <p:cNvSpPr/>
              <p:nvPr/>
            </p:nvSpPr>
            <p:spPr bwMode="auto">
              <a:xfrm>
                <a:off x="5195670" y="1800957"/>
                <a:ext cx="764756" cy="821476"/>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sp>
            <p:nvSpPr>
              <p:cNvPr id="38" name="Arc 37"/>
              <p:cNvSpPr/>
              <p:nvPr/>
            </p:nvSpPr>
            <p:spPr bwMode="auto">
              <a:xfrm>
                <a:off x="5230807" y="1616140"/>
                <a:ext cx="851950" cy="825218"/>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sp>
            <p:nvSpPr>
              <p:cNvPr id="39" name="Arc 38"/>
              <p:cNvSpPr/>
              <p:nvPr/>
            </p:nvSpPr>
            <p:spPr bwMode="auto">
              <a:xfrm>
                <a:off x="5225869" y="2037069"/>
                <a:ext cx="599453" cy="647450"/>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grpSp>
        <p:grpSp>
          <p:nvGrpSpPr>
            <p:cNvPr id="7191" name="Group 39"/>
            <p:cNvGrpSpPr>
              <a:grpSpLocks/>
            </p:cNvGrpSpPr>
            <p:nvPr/>
          </p:nvGrpSpPr>
          <p:grpSpPr bwMode="auto">
            <a:xfrm rot="5210808">
              <a:off x="5081588" y="3814763"/>
              <a:ext cx="706437" cy="985837"/>
              <a:chOff x="5203808" y="1616141"/>
              <a:chExt cx="879198" cy="1068480"/>
            </a:xfrm>
          </p:grpSpPr>
          <p:sp>
            <p:nvSpPr>
              <p:cNvPr id="41" name="Arc 40"/>
              <p:cNvSpPr/>
              <p:nvPr/>
            </p:nvSpPr>
            <p:spPr bwMode="auto">
              <a:xfrm>
                <a:off x="5188745" y="1784760"/>
                <a:ext cx="762631" cy="829320"/>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sp>
            <p:nvSpPr>
              <p:cNvPr id="42" name="Arc 41"/>
              <p:cNvSpPr/>
              <p:nvPr/>
            </p:nvSpPr>
            <p:spPr bwMode="auto">
              <a:xfrm>
                <a:off x="5220142" y="1604014"/>
                <a:ext cx="851538" cy="825879"/>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sp>
            <p:nvSpPr>
              <p:cNvPr id="43" name="Arc 42"/>
              <p:cNvSpPr/>
              <p:nvPr/>
            </p:nvSpPr>
            <p:spPr bwMode="auto">
              <a:xfrm>
                <a:off x="5216242" y="2031918"/>
                <a:ext cx="600621" cy="650379"/>
              </a:xfrm>
              <a:prstGeom prst="arc">
                <a:avLst/>
              </a:prstGeom>
              <a:noFill/>
              <a:ln w="38100" cap="flat" cmpd="sng" algn="ctr">
                <a:solidFill>
                  <a:srgbClr val="FF0000"/>
                </a:solidFill>
                <a:prstDash val="solid"/>
                <a:round/>
                <a:headEnd type="none" w="med" len="med"/>
                <a:tailEnd type="none" w="med" len="med"/>
              </a:ln>
              <a:effectLst/>
            </p:spPr>
            <p:txBody>
              <a:bodyPr wrap="none"/>
              <a:lstStyle/>
              <a:p>
                <a:pPr>
                  <a:defRPr/>
                </a:pPr>
                <a:endParaRPr lang="en-US" sz="1350"/>
              </a:p>
            </p:txBody>
          </p:sp>
        </p:grpSp>
        <p:sp>
          <p:nvSpPr>
            <p:cNvPr id="7192" name="TextBox 44"/>
            <p:cNvSpPr txBox="1">
              <a:spLocks noChangeArrowheads="1"/>
            </p:cNvSpPr>
            <p:nvPr/>
          </p:nvSpPr>
          <p:spPr bwMode="auto">
            <a:xfrm>
              <a:off x="704850" y="998538"/>
              <a:ext cx="172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200" b="1">
                  <a:latin typeface="Arial" panose="020B0604020202020204" pitchFamily="34" charset="0"/>
                  <a:cs typeface="Arial" panose="020B0604020202020204" pitchFamily="34" charset="0"/>
                </a:rPr>
                <a:t>Input Source</a:t>
              </a:r>
            </a:p>
          </p:txBody>
        </p:sp>
        <p:sp>
          <p:nvSpPr>
            <p:cNvPr id="7193" name="TextBox 45"/>
            <p:cNvSpPr txBox="1">
              <a:spLocks noChangeArrowheads="1"/>
            </p:cNvSpPr>
            <p:nvPr/>
          </p:nvSpPr>
          <p:spPr bwMode="auto">
            <a:xfrm>
              <a:off x="3305175" y="998538"/>
              <a:ext cx="1931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200" b="1">
                  <a:latin typeface="Arial" panose="020B0604020202020204" pitchFamily="34" charset="0"/>
                  <a:cs typeface="Arial" panose="020B0604020202020204" pitchFamily="34" charset="0"/>
                </a:rPr>
                <a:t>Paging Terminal</a:t>
              </a:r>
            </a:p>
          </p:txBody>
        </p:sp>
        <p:sp>
          <p:nvSpPr>
            <p:cNvPr id="7194" name="TextBox 46"/>
            <p:cNvSpPr txBox="1">
              <a:spLocks noChangeArrowheads="1"/>
            </p:cNvSpPr>
            <p:nvPr/>
          </p:nvSpPr>
          <p:spPr bwMode="auto">
            <a:xfrm>
              <a:off x="6213475" y="963613"/>
              <a:ext cx="193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lgn="ctr" eaLnBrk="1" hangingPunct="1">
                <a:spcBef>
                  <a:spcPct val="0"/>
                </a:spcBef>
                <a:buClrTx/>
                <a:buFontTx/>
                <a:buNone/>
              </a:pPr>
              <a:r>
                <a:rPr lang="en-US" altLang="en-US" sz="1200" b="1">
                  <a:latin typeface="Arial" panose="020B0604020202020204" pitchFamily="34" charset="0"/>
                  <a:cs typeface="Arial" panose="020B0604020202020204" pitchFamily="34" charset="0"/>
                </a:rPr>
                <a:t>Receiver</a:t>
              </a:r>
            </a:p>
          </p:txBody>
        </p:sp>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44321" y="1371963"/>
              <a:ext cx="1605817" cy="1341878"/>
            </a:xfrm>
            <a:prstGeom prst="rect">
              <a:avLst/>
            </a:prstGeom>
          </p:spPr>
        </p:pic>
      </p:grpSp>
      <p:pic>
        <p:nvPicPr>
          <p:cNvPr id="2050" name="Picture 1" descr="image001"/>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10602" b="87679" l="14683" r="84921"/>
                    </a14:imgEffect>
                  </a14:imgLayer>
                </a14:imgProps>
              </a:ext>
              <a:ext uri="{28A0092B-C50C-407E-A947-70E740481C1C}">
                <a14:useLocalDpi xmlns:a14="http://schemas.microsoft.com/office/drawing/2010/main"/>
              </a:ext>
            </a:extLst>
          </a:blip>
          <a:srcRect/>
          <a:stretch>
            <a:fillRect/>
          </a:stretch>
        </p:blipFill>
        <p:spPr bwMode="auto">
          <a:xfrm>
            <a:off x="5850699" y="2270052"/>
            <a:ext cx="797151" cy="110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23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sp>
        <p:nvSpPr>
          <p:cNvPr id="10" name="Rectangle 9"/>
          <p:cNvSpPr/>
          <p:nvPr/>
        </p:nvSpPr>
        <p:spPr>
          <a:xfrm>
            <a:off x="318286" y="706635"/>
            <a:ext cx="4564966" cy="1200329"/>
          </a:xfrm>
          <a:prstGeom prst="rect">
            <a:avLst/>
          </a:prstGeom>
        </p:spPr>
        <p:txBody>
          <a:bodyPr wrap="square">
            <a:spAutoFit/>
          </a:bodyPr>
          <a:lstStyle/>
          <a:p>
            <a:r>
              <a:rPr lang="en-US" b="1" u="sng" dirty="0"/>
              <a:t>Programming Software - Overview</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29ED2A00-F36B-40DE-863B-6B3197EE63C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817" b="95149" l="9925" r="92588">
                        <a14:foregroundMark x1="72739" y1="18936" x2="83166" y2="18936"/>
                        <a14:foregroundMark x1="83166" y1="18936" x2="73116" y2="22535"/>
                        <a14:foregroundMark x1="73116" y1="22535" x2="84422" y2="25352"/>
                        <a14:foregroundMark x1="84422" y1="25352" x2="76759" y2="25352"/>
                        <a14:foregroundMark x1="92588" y1="23161" x2="92211" y2="19875"/>
                        <a14:foregroundMark x1="15327" y1="36933" x2="18593" y2="40063"/>
                        <a14:foregroundMark x1="30653" y1="3599" x2="52010" y2="4382"/>
                        <a14:foregroundMark x1="52010" y1="4382" x2="62437" y2="2973"/>
                        <a14:foregroundMark x1="62437" y1="2973" x2="66457" y2="3599"/>
                        <a14:foregroundMark x1="37940" y1="13146" x2="60176" y2="15180"/>
                        <a14:foregroundMark x1="34422" y1="95775" x2="47111" y2="95775"/>
                        <a14:foregroundMark x1="47111" y1="95775" x2="57663" y2="95149"/>
                        <a14:foregroundMark x1="57663" y1="95149" x2="57663" y2="95149"/>
                        <a14:foregroundMark x1="65829" y1="11268" x2="55905" y2="9859"/>
                      </a14:backgroundRemoval>
                    </a14:imgEffect>
                  </a14:imgLayer>
                </a14:imgProps>
              </a:ext>
            </a:extLst>
          </a:blip>
          <a:stretch>
            <a:fillRect/>
          </a:stretch>
        </p:blipFill>
        <p:spPr>
          <a:xfrm>
            <a:off x="-383350" y="1047066"/>
            <a:ext cx="7128615" cy="4000923"/>
          </a:xfrm>
          <a:prstGeom prst="rect">
            <a:avLst/>
          </a:prstGeom>
        </p:spPr>
      </p:pic>
      <p:sp>
        <p:nvSpPr>
          <p:cNvPr id="5" name="Text Box 6"/>
          <p:cNvSpPr txBox="1">
            <a:spLocks noChangeArrowheads="1"/>
          </p:cNvSpPr>
          <p:nvPr/>
        </p:nvSpPr>
        <p:spPr bwMode="auto">
          <a:xfrm>
            <a:off x="6369093" y="1227549"/>
            <a:ext cx="2463713" cy="169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Features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Windows 7 &amp; 10 Compatible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7</a:t>
            </a:r>
            <a:r>
              <a:rPr kumimoji="0" lang="en-US" altLang="en-US" sz="1100" b="0" i="0" u="none" strike="noStrike" cap="none" normalizeH="0" dirty="0">
                <a:ln>
                  <a:noFill/>
                </a:ln>
                <a:solidFill>
                  <a:schemeClr val="tx1"/>
                </a:solidFill>
                <a:effectLst/>
                <a:latin typeface="Arial" panose="020B0604020202020204" pitchFamily="34" charset="0"/>
              </a:rPr>
              <a:t> Capcodes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Embedded End User ID Number to easily track where pagers came from.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Easy and Simple User Interface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Can program 30 pagers in less than a minute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1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5484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IQ Alpha Pager Programming</a:t>
            </a:r>
          </a:p>
        </p:txBody>
      </p:sp>
      <p:sp>
        <p:nvSpPr>
          <p:cNvPr id="10" name="Rectangle 9"/>
          <p:cNvSpPr/>
          <p:nvPr/>
        </p:nvSpPr>
        <p:spPr>
          <a:xfrm>
            <a:off x="318286" y="706635"/>
            <a:ext cx="4564966" cy="1200329"/>
          </a:xfrm>
          <a:prstGeom prst="rect">
            <a:avLst/>
          </a:prstGeom>
        </p:spPr>
        <p:txBody>
          <a:bodyPr wrap="square">
            <a:spAutoFit/>
          </a:bodyPr>
          <a:lstStyle/>
          <a:p>
            <a:r>
              <a:rPr lang="en-US" b="1" u="sng" dirty="0"/>
              <a:t>PC Programming Software - Overview</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5" name="Text Box 6"/>
          <p:cNvSpPr txBox="1">
            <a:spLocks noChangeArrowheads="1"/>
          </p:cNvSpPr>
          <p:nvPr/>
        </p:nvSpPr>
        <p:spPr bwMode="auto">
          <a:xfrm>
            <a:off x="5780763" y="1306799"/>
            <a:ext cx="2987458" cy="238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Features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Windows 7 &amp; 10 Compatible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8</a:t>
            </a:r>
            <a:r>
              <a:rPr kumimoji="0" lang="en-US" altLang="en-US" sz="1100" b="0" i="0" u="none" strike="noStrike" cap="none" normalizeH="0" dirty="0">
                <a:ln>
                  <a:noFill/>
                </a:ln>
                <a:solidFill>
                  <a:schemeClr val="tx1"/>
                </a:solidFill>
                <a:effectLst/>
                <a:latin typeface="Arial" panose="020B0604020202020204" pitchFamily="34" charset="0"/>
              </a:rPr>
              <a:t> Capcodes</a:t>
            </a:r>
          </a:p>
          <a:p>
            <a:pPr marL="628650" lvl="1" indent="-171450" defTabSz="914400" eaLnBrk="0" fontAlgn="base" hangingPunct="0">
              <a:spcBef>
                <a:spcPct val="0"/>
              </a:spcBef>
              <a:spcAft>
                <a:spcPct val="0"/>
              </a:spcAft>
              <a:buFont typeface="Wingdings" panose="05000000000000000000" pitchFamily="2" charset="2"/>
              <a:buChar char="§"/>
            </a:pPr>
            <a:r>
              <a:rPr lang="en-US" altLang="en-US" sz="1100" dirty="0">
                <a:latin typeface="Arial" panose="020B0604020202020204" pitchFamily="34" charset="0"/>
              </a:rPr>
              <a:t>1 Individual Capcode</a:t>
            </a:r>
          </a:p>
          <a:p>
            <a:pPr marL="628650" lvl="1" indent="-171450" defTabSz="914400" eaLnBrk="0" fontAlgn="base" hangingPunct="0">
              <a:spcBef>
                <a:spcPct val="0"/>
              </a:spcBef>
              <a:spcAft>
                <a:spcPct val="0"/>
              </a:spcAft>
              <a:buFont typeface="Wingdings" panose="05000000000000000000" pitchFamily="2" charset="2"/>
              <a:buChar char="§"/>
            </a:pPr>
            <a:r>
              <a:rPr lang="en-US" altLang="en-US" sz="1100" dirty="0">
                <a:latin typeface="Arial" panose="020B0604020202020204" pitchFamily="34" charset="0"/>
              </a:rPr>
              <a:t>7 Groups      	</a:t>
            </a:r>
            <a:r>
              <a:rPr kumimoji="0" lang="en-US" altLang="en-US" sz="1100" b="0" i="0" u="none" strike="noStrike" cap="none" normalizeH="0" dirty="0">
                <a:ln>
                  <a:noFill/>
                </a:ln>
                <a:solidFill>
                  <a:schemeClr val="tx1"/>
                </a:solidFill>
                <a:effectLst/>
                <a:latin typeface="Arial" panose="020B0604020202020204" pitchFamily="34" charset="0"/>
              </a:rPr>
              <a:t> </a:t>
            </a:r>
            <a:endParaRPr lang="en-US" altLang="en-US" sz="11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Easy and Simple User Interface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Can program 30 pagers in less than a minute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Programmable canned messages…</a:t>
            </a:r>
          </a:p>
          <a:p>
            <a:pPr marL="742950" lvl="1" indent="-285750" defTabSz="914400"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rPr>
              <a:t>Alpha Text</a:t>
            </a:r>
          </a:p>
          <a:p>
            <a:pPr marL="742950" lvl="1" indent="-285750" defTabSz="914400"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rPr>
              <a:t>Images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Use your own logo or image on the pager display when it’s on standby mode.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pic>
        <p:nvPicPr>
          <p:cNvPr id="5122"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81" y="1211309"/>
            <a:ext cx="4352793" cy="358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77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776461" y="113799"/>
            <a:ext cx="4914900" cy="311665"/>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400" dirty="0">
                <a:latin typeface="+mn-lt"/>
              </a:rPr>
              <a:t>Pager Programming</a:t>
            </a:r>
          </a:p>
        </p:txBody>
      </p:sp>
      <p:sp>
        <p:nvSpPr>
          <p:cNvPr id="10" name="Rectangle 9"/>
          <p:cNvSpPr/>
          <p:nvPr/>
        </p:nvSpPr>
        <p:spPr>
          <a:xfrm>
            <a:off x="360656" y="917392"/>
            <a:ext cx="7105246" cy="3724096"/>
          </a:xfrm>
          <a:prstGeom prst="rect">
            <a:avLst/>
          </a:prstGeom>
        </p:spPr>
        <p:txBody>
          <a:bodyPr wrap="square">
            <a:spAutoFit/>
          </a:bodyPr>
          <a:lstStyle/>
          <a:p>
            <a:r>
              <a:rPr lang="en-US" sz="2000" b="1" u="sng" dirty="0"/>
              <a:t>Programming Using a Charger</a:t>
            </a:r>
          </a:p>
          <a:p>
            <a:r>
              <a:rPr lang="en-US" sz="2000" dirty="0"/>
              <a:t>Accessing the programming menu (admin)</a:t>
            </a:r>
            <a:r>
              <a:rPr lang="en-US" sz="4400" dirty="0"/>
              <a:t>	</a:t>
            </a:r>
          </a:p>
          <a:p>
            <a:pPr marL="171450" indent="-171450" fontAlgn="ctr">
              <a:buFont typeface="Arial" panose="020B0604020202020204" pitchFamily="34" charset="0"/>
              <a:buChar char="•"/>
            </a:pPr>
            <a:r>
              <a:rPr lang="en-US" dirty="0"/>
              <a:t>Unplug the power cord.  </a:t>
            </a:r>
          </a:p>
          <a:p>
            <a:pPr marL="171450" indent="-171450" fontAlgn="ctr">
              <a:buFont typeface="Arial" panose="020B0604020202020204" pitchFamily="34" charset="0"/>
              <a:buChar char="•"/>
            </a:pPr>
            <a:r>
              <a:rPr lang="en-US" dirty="0"/>
              <a:t>Press and hold the “PROG" and "</a:t>
            </a:r>
            <a:r>
              <a:rPr lang="en-US" sz="2400" dirty="0"/>
              <a:t>▲</a:t>
            </a:r>
            <a:r>
              <a:rPr lang="en-US" dirty="0"/>
              <a:t>" keys and plug in the power cord into the charger simultaneously.</a:t>
            </a:r>
          </a:p>
          <a:p>
            <a:pPr marL="171450" indent="-171450" fontAlgn="ctr">
              <a:buFont typeface="Arial" panose="020B0604020202020204" pitchFamily="34" charset="0"/>
              <a:buChar char="•"/>
            </a:pPr>
            <a:r>
              <a:rPr lang="en-US" dirty="0"/>
              <a:t>Display will show “PROG” then will change to “Freq”.</a:t>
            </a:r>
          </a:p>
          <a:p>
            <a:pPr marL="171450" indent="-171450" fontAlgn="ctr">
              <a:buFont typeface="Arial" panose="020B0604020202020204" pitchFamily="34" charset="0"/>
              <a:buChar char="•"/>
            </a:pPr>
            <a:r>
              <a:rPr lang="en-US" dirty="0"/>
              <a:t>Press "▲" to scroll to different menus. </a:t>
            </a:r>
          </a:p>
          <a:p>
            <a:pPr marL="171450" indent="-171450" fontAlgn="ctr">
              <a:buFont typeface="Arial" panose="020B0604020202020204" pitchFamily="34" charset="0"/>
              <a:buChar char="•"/>
            </a:pPr>
            <a:r>
              <a:rPr lang="en-US" dirty="0"/>
              <a:t>Press “PROG” to select and edit. </a:t>
            </a:r>
          </a:p>
          <a:p>
            <a:pPr marL="171450" indent="-171450" fontAlgn="ctr">
              <a:buFont typeface="Arial" panose="020B0604020202020204" pitchFamily="34" charset="0"/>
              <a:buChar char="•"/>
            </a:pPr>
            <a:r>
              <a:rPr lang="en-US" dirty="0"/>
              <a:t>Press "▼" to cancel or exit the programming mode.</a:t>
            </a:r>
          </a:p>
          <a:p>
            <a:pPr fontAlgn="ctr"/>
            <a:endParaRPr lang="en-US" sz="1000" dirty="0"/>
          </a:p>
          <a:p>
            <a:pPr marL="171450" indent="-171450">
              <a:buFont typeface="Arial" panose="020B0604020202020204" pitchFamily="34" charset="0"/>
              <a:buChar char="•"/>
            </a:pPr>
            <a:endParaRPr lang="en-US" sz="200" dirty="0"/>
          </a:p>
          <a:p>
            <a:pPr marL="171450" indent="-171450">
              <a:buFont typeface="Arial" panose="020B0604020202020204" pitchFamily="34" charset="0"/>
              <a:buChar char="•"/>
            </a:pPr>
            <a:endParaRPr lang="en-US" sz="1000" dirty="0"/>
          </a:p>
          <a:p>
            <a:pPr marL="171450" lvl="0" indent="-171450">
              <a:buFont typeface="Arial" panose="020B0604020202020204" pitchFamily="34" charset="0"/>
              <a:buChar char="•"/>
            </a:pPr>
            <a:endParaRPr lang="en-US" dirty="0"/>
          </a:p>
        </p:txBody>
      </p:sp>
      <p:grpSp>
        <p:nvGrpSpPr>
          <p:cNvPr id="2" name="Group 1"/>
          <p:cNvGrpSpPr/>
          <p:nvPr/>
        </p:nvGrpSpPr>
        <p:grpSpPr>
          <a:xfrm>
            <a:off x="5835990" y="917392"/>
            <a:ext cx="2557247" cy="3544750"/>
            <a:chOff x="5835990" y="917392"/>
            <a:chExt cx="2557247" cy="3544750"/>
          </a:xfrm>
        </p:grpSpPr>
        <p:pic>
          <p:nvPicPr>
            <p:cNvPr id="7" name="Picture 6">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3715" y="2638410"/>
              <a:ext cx="1205605" cy="1823732"/>
            </a:xfrm>
            <a:prstGeom prst="rect">
              <a:avLst/>
            </a:prstGeom>
          </p:spPr>
        </p:pic>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backgroundRemoval t="897" b="100000" l="0" r="99538"/>
                      </a14:imgEffect>
                    </a14:imgLayer>
                  </a14:imgProps>
                </a:ext>
                <a:ext uri="{28A0092B-C50C-407E-A947-70E740481C1C}">
                  <a14:useLocalDpi xmlns:a14="http://schemas.microsoft.com/office/drawing/2010/main"/>
                </a:ext>
              </a:extLst>
            </a:blip>
            <a:stretch>
              <a:fillRect/>
            </a:stretch>
          </p:blipFill>
          <p:spPr>
            <a:xfrm>
              <a:off x="5835990" y="917392"/>
              <a:ext cx="1535450" cy="1053555"/>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5653" y="917392"/>
              <a:ext cx="757584" cy="1601749"/>
            </a:xfrm>
            <a:prstGeom prst="rect">
              <a:avLst/>
            </a:prstGeom>
          </p:spPr>
        </p:pic>
      </p:grpSp>
    </p:spTree>
    <p:extLst>
      <p:ext uri="{BB962C8B-B14F-4D97-AF65-F5344CB8AC3E}">
        <p14:creationId xmlns:p14="http://schemas.microsoft.com/office/powerpoint/2010/main" val="57721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776461" y="113799"/>
            <a:ext cx="4914900" cy="311665"/>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400" dirty="0">
                <a:latin typeface="+mn-lt"/>
              </a:rPr>
              <a:t>Pager Programming via Charger</a:t>
            </a:r>
          </a:p>
        </p:txBody>
      </p:sp>
      <p:pic>
        <p:nvPicPr>
          <p:cNvPr id="2" name="Picture 1"/>
          <p:cNvPicPr>
            <a:picLocks noChangeAspect="1"/>
          </p:cNvPicPr>
          <p:nvPr/>
        </p:nvPicPr>
        <p:blipFill>
          <a:blip r:embed="rId2"/>
          <a:stretch>
            <a:fillRect/>
          </a:stretch>
        </p:blipFill>
        <p:spPr>
          <a:xfrm>
            <a:off x="28575" y="652463"/>
            <a:ext cx="8370842" cy="3536110"/>
          </a:xfrm>
          <a:prstGeom prst="rect">
            <a:avLst/>
          </a:prstGeom>
        </p:spPr>
      </p:pic>
    </p:spTree>
    <p:extLst>
      <p:ext uri="{BB962C8B-B14F-4D97-AF65-F5344CB8AC3E}">
        <p14:creationId xmlns:p14="http://schemas.microsoft.com/office/powerpoint/2010/main" val="2661035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776461" y="113799"/>
            <a:ext cx="4914900" cy="311665"/>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400" dirty="0">
                <a:latin typeface="+mn-lt"/>
              </a:rPr>
              <a:t>Pager Programming via Charger</a:t>
            </a:r>
          </a:p>
        </p:txBody>
      </p:sp>
      <p:pic>
        <p:nvPicPr>
          <p:cNvPr id="3" name="Picture 2"/>
          <p:cNvPicPr>
            <a:picLocks noChangeAspect="1"/>
          </p:cNvPicPr>
          <p:nvPr/>
        </p:nvPicPr>
        <p:blipFill>
          <a:blip r:embed="rId2"/>
          <a:stretch>
            <a:fillRect/>
          </a:stretch>
        </p:blipFill>
        <p:spPr>
          <a:xfrm>
            <a:off x="424478" y="625489"/>
            <a:ext cx="7767021" cy="3800475"/>
          </a:xfrm>
          <a:prstGeom prst="rect">
            <a:avLst/>
          </a:prstGeom>
        </p:spPr>
      </p:pic>
    </p:spTree>
    <p:extLst>
      <p:ext uri="{BB962C8B-B14F-4D97-AF65-F5344CB8AC3E}">
        <p14:creationId xmlns:p14="http://schemas.microsoft.com/office/powerpoint/2010/main" val="121206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6437" y="704756"/>
            <a:ext cx="6056288" cy="5093702"/>
          </a:xfrm>
          <a:prstGeom prst="rect">
            <a:avLst/>
          </a:prstGeom>
        </p:spPr>
        <p:txBody>
          <a:bodyPr wrap="square">
            <a:spAutoFit/>
          </a:bodyPr>
          <a:lstStyle/>
          <a:p>
            <a:r>
              <a:rPr lang="en-US" b="1" u="sng" dirty="0"/>
              <a:t>Over The Air (OTA) Programming using a Desktop Transmitter</a:t>
            </a:r>
          </a:p>
          <a:p>
            <a:endParaRPr lang="en-US" sz="1100" u="sng" dirty="0"/>
          </a:p>
          <a:p>
            <a:r>
              <a:rPr lang="en-US" sz="1600" dirty="0"/>
              <a:t>Sample OTA Commands</a:t>
            </a:r>
          </a:p>
          <a:p>
            <a:pPr marL="285750" indent="-285750">
              <a:buFont typeface="Arial" panose="020B0604020202020204" pitchFamily="34" charset="0"/>
              <a:buChar char="•"/>
            </a:pPr>
            <a:r>
              <a:rPr lang="en-US" sz="1400" dirty="0"/>
              <a:t>Flash &amp; Vibe – 9696</a:t>
            </a:r>
          </a:p>
          <a:p>
            <a:pPr marL="285750" indent="-285750">
              <a:buFont typeface="Arial" panose="020B0604020202020204" pitchFamily="34" charset="0"/>
              <a:buChar char="•"/>
            </a:pPr>
            <a:r>
              <a:rPr lang="en-US" sz="1400" dirty="0"/>
              <a:t>Flash, Vibe &amp; Beep – 9898</a:t>
            </a:r>
          </a:p>
          <a:p>
            <a:pPr marL="285750" indent="-285750">
              <a:buFont typeface="Arial" panose="020B0604020202020204" pitchFamily="34" charset="0"/>
              <a:buChar char="•"/>
            </a:pPr>
            <a:r>
              <a:rPr lang="en-US" sz="1400" dirty="0"/>
              <a:t>60 seconds Alert Time – 9094</a:t>
            </a:r>
          </a:p>
          <a:p>
            <a:pPr marL="285750" indent="-285750">
              <a:buFont typeface="Arial" panose="020B0604020202020204" pitchFamily="34" charset="0"/>
              <a:buChar char="•"/>
            </a:pPr>
            <a:r>
              <a:rPr lang="en-US" sz="1400" dirty="0"/>
              <a:t>Continuous Alert - 9099</a:t>
            </a:r>
          </a:p>
          <a:p>
            <a:pPr marL="285750" indent="-285750">
              <a:buFont typeface="Arial" panose="020B0604020202020204" pitchFamily="34" charset="0"/>
              <a:buChar char="•"/>
            </a:pPr>
            <a:r>
              <a:rPr lang="en-US" sz="1400" dirty="0"/>
              <a:t>Pager Off - 9095</a:t>
            </a:r>
          </a:p>
          <a:p>
            <a:pPr marL="285750" indent="-285750">
              <a:buFont typeface="Arial" panose="020B0604020202020204" pitchFamily="34" charset="0"/>
              <a:buChar char="•"/>
            </a:pPr>
            <a:r>
              <a:rPr lang="en-US" sz="1400" dirty="0"/>
              <a:t>Out of range OFF – 9393</a:t>
            </a:r>
          </a:p>
          <a:p>
            <a:pPr marL="285750" indent="-285750">
              <a:buFont typeface="Arial" panose="020B0604020202020204" pitchFamily="34" charset="0"/>
              <a:buChar char="•"/>
            </a:pPr>
            <a:r>
              <a:rPr lang="en-US" sz="1400" dirty="0"/>
              <a:t>Out of Range ON – 9494</a:t>
            </a:r>
          </a:p>
          <a:p>
            <a:pPr marL="285750" indent="-285750">
              <a:buFont typeface="Arial" panose="020B0604020202020204" pitchFamily="34" charset="0"/>
              <a:buChar char="•"/>
            </a:pPr>
            <a:r>
              <a:rPr lang="en-US" sz="1400" dirty="0"/>
              <a:t>Pager Number Change - *XXX (XXX =New Number)</a:t>
            </a:r>
          </a:p>
          <a:p>
            <a:pPr marL="285750" indent="-285750">
              <a:buFont typeface="Arial" panose="020B0604020202020204" pitchFamily="34" charset="0"/>
              <a:buChar char="•"/>
            </a:pPr>
            <a:r>
              <a:rPr lang="en-US" sz="1400" dirty="0"/>
              <a:t>Change Base ID – 9*7*8YYY (YYY=New base ID)</a:t>
            </a:r>
          </a:p>
          <a:p>
            <a:endParaRPr lang="en-US" sz="1400" dirty="0"/>
          </a:p>
          <a:p>
            <a:r>
              <a:rPr lang="en-US" sz="1600" dirty="0"/>
              <a:t>Procedure</a:t>
            </a:r>
          </a:p>
          <a:p>
            <a:pPr marL="342900" indent="-342900">
              <a:buAutoNum type="arabicPeriod"/>
            </a:pPr>
            <a:r>
              <a:rPr lang="en-US" sz="1400" dirty="0"/>
              <a:t>Remove pagers from the charging base.</a:t>
            </a:r>
          </a:p>
          <a:p>
            <a:pPr marL="342900" indent="-342900">
              <a:buAutoNum type="arabicPeriod"/>
            </a:pPr>
            <a:r>
              <a:rPr lang="en-US" sz="1400" dirty="0"/>
              <a:t>Using a desktop transmitter, enter the group ID (911 for belt pagers &amp; 1248 for Guest pagers) followed by the “Enter” key.</a:t>
            </a:r>
          </a:p>
          <a:p>
            <a:pPr marL="342900" indent="-342900">
              <a:buAutoNum type="arabicPeriod"/>
            </a:pPr>
            <a:r>
              <a:rPr lang="en-US" sz="1400" dirty="0"/>
              <a:t>Enter the 4 digit OTA command then press “Send” key.</a:t>
            </a:r>
          </a:p>
          <a:p>
            <a:pPr marL="342900" indent="-342900">
              <a:buAutoNum type="arabicPeriod"/>
            </a:pPr>
            <a:r>
              <a:rPr lang="en-US" sz="1400" dirty="0"/>
              <a:t>Pagers will flash to indicate pagers receive the new code.</a:t>
            </a:r>
          </a:p>
          <a:p>
            <a:pPr marL="342900" indent="-342900">
              <a:buAutoNum type="arabicPeriod"/>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5" name="Title 13"/>
          <p:cNvSpPr txBox="1">
            <a:spLocks/>
          </p:cNvSpPr>
          <p:nvPr/>
        </p:nvSpPr>
        <p:spPr>
          <a:xfrm>
            <a:off x="1092284" y="258357"/>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backgroundRemoval t="976" b="100000" l="1375" r="99656"/>
                    </a14:imgEffect>
                  </a14:imgLayer>
                </a14:imgProps>
              </a:ext>
              <a:ext uri="{28A0092B-C50C-407E-A947-70E740481C1C}">
                <a14:useLocalDpi xmlns:a14="http://schemas.microsoft.com/office/drawing/2010/main"/>
              </a:ext>
            </a:extLst>
          </a:blip>
          <a:stretch>
            <a:fillRect/>
          </a:stretch>
        </p:blipFill>
        <p:spPr>
          <a:xfrm>
            <a:off x="5925185" y="1115529"/>
            <a:ext cx="2420713" cy="1705313"/>
          </a:xfrm>
          <a:prstGeom prst="rect">
            <a:avLst/>
          </a:prstGeom>
        </p:spPr>
      </p:pic>
    </p:spTree>
    <p:extLst>
      <p:ext uri="{BB962C8B-B14F-4D97-AF65-F5344CB8AC3E}">
        <p14:creationId xmlns:p14="http://schemas.microsoft.com/office/powerpoint/2010/main" val="66108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itle 1"/>
          <p:cNvSpPr>
            <a:spLocks noGrp="1"/>
          </p:cNvSpPr>
          <p:nvPr>
            <p:ph type="title"/>
          </p:nvPr>
        </p:nvSpPr>
        <p:spPr>
          <a:xfrm>
            <a:off x="1543050" y="102394"/>
            <a:ext cx="6172200" cy="504825"/>
          </a:xfrm>
        </p:spPr>
        <p:txBody>
          <a:bodyPr>
            <a:normAutofit fontScale="90000"/>
          </a:bodyPr>
          <a:lstStyle/>
          <a:p>
            <a:pPr eaLnBrk="1" hangingPunct="1"/>
            <a:r>
              <a:rPr lang="en-US" altLang="en-US" dirty="0"/>
              <a:t>The Components</a:t>
            </a:r>
          </a:p>
        </p:txBody>
      </p:sp>
      <p:sp>
        <p:nvSpPr>
          <p:cNvPr id="10247" name="Content Placeholder 2"/>
          <p:cNvSpPr>
            <a:spLocks noGrp="1"/>
          </p:cNvSpPr>
          <p:nvPr>
            <p:ph idx="1"/>
          </p:nvPr>
        </p:nvSpPr>
        <p:spPr>
          <a:xfrm>
            <a:off x="712110" y="699299"/>
            <a:ext cx="1708812" cy="400050"/>
          </a:xfrm>
        </p:spPr>
        <p:txBody>
          <a:bodyPr>
            <a:normAutofit lnSpcReduction="10000"/>
          </a:bodyPr>
          <a:lstStyle/>
          <a:p>
            <a:pPr eaLnBrk="1" hangingPunct="1">
              <a:buFontTx/>
              <a:buNone/>
            </a:pPr>
            <a:r>
              <a:rPr lang="en-US" altLang="en-US" sz="2100" b="1" dirty="0">
                <a:solidFill>
                  <a:schemeClr val="accent1">
                    <a:lumMod val="75000"/>
                  </a:schemeClr>
                </a:solidFill>
              </a:rPr>
              <a:t>Transmitters</a:t>
            </a:r>
            <a:endParaRPr lang="en-US" altLang="en-US" b="1" dirty="0">
              <a:solidFill>
                <a:schemeClr val="accent1">
                  <a:lumMod val="75000"/>
                </a:schemeClr>
              </a:solidFill>
            </a:endParaRPr>
          </a:p>
        </p:txBody>
      </p:sp>
      <p:sp>
        <p:nvSpPr>
          <p:cNvPr id="102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8CD4127C-28BD-4FB6-8859-7D47915A0D04}"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26</a:t>
            </a:fld>
            <a:endParaRPr lang="en-US" altLang="en-US" sz="900">
              <a:solidFill>
                <a:schemeClr val="bg1"/>
              </a:solidFill>
              <a:latin typeface="Times New Roman" panose="02020603050405020304" pitchFamily="18" charset="0"/>
              <a:cs typeface="Arial" panose="020B0604020202020204" pitchFamily="34" charset="0"/>
            </a:endParaRPr>
          </a:p>
        </p:txBody>
      </p:sp>
      <p:sp>
        <p:nvSpPr>
          <p:cNvPr id="10252" name="TextBox 14"/>
          <p:cNvSpPr txBox="1">
            <a:spLocks noChangeArrowheads="1"/>
          </p:cNvSpPr>
          <p:nvPr/>
        </p:nvSpPr>
        <p:spPr bwMode="auto">
          <a:xfrm>
            <a:off x="4972049" y="800099"/>
            <a:ext cx="2555185"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eaLnBrk="1" hangingPunct="1">
              <a:lnSpc>
                <a:spcPct val="80000"/>
              </a:lnSpc>
              <a:buClrTx/>
              <a:buFontTx/>
              <a:buNone/>
            </a:pPr>
            <a:r>
              <a:rPr lang="en-US" altLang="en-US" sz="1800" dirty="0">
                <a:latin typeface="Arial" panose="020B0604020202020204" pitchFamily="34" charset="0"/>
                <a:cs typeface="Arial" panose="020B0604020202020204" pitchFamily="34" charset="0"/>
              </a:rPr>
              <a:t>Standard Functions</a:t>
            </a:r>
          </a:p>
          <a:p>
            <a:pPr marL="171450" indent="-171450">
              <a:lnSpc>
                <a:spcPct val="80000"/>
              </a:lnSpc>
              <a:buClrTx/>
            </a:pPr>
            <a:r>
              <a:rPr lang="en-US" altLang="en-US" sz="1200" dirty="0">
                <a:latin typeface="Arial" panose="020B0604020202020204" pitchFamily="34" charset="0"/>
                <a:cs typeface="Arial" panose="020B0604020202020204" pitchFamily="34" charset="0"/>
              </a:rPr>
              <a:t>Plug and play</a:t>
            </a:r>
          </a:p>
          <a:p>
            <a:pPr marL="171450" indent="-171450">
              <a:lnSpc>
                <a:spcPct val="80000"/>
              </a:lnSpc>
              <a:buClrTx/>
            </a:pPr>
            <a:r>
              <a:rPr lang="en-US" altLang="en-US" sz="1200" dirty="0">
                <a:latin typeface="Arial" panose="020B0604020202020204" pitchFamily="34" charset="0"/>
                <a:cs typeface="Arial" panose="020B0604020202020204" pitchFamily="34" charset="0"/>
              </a:rPr>
              <a:t>Up to 2 miles of range</a:t>
            </a:r>
          </a:p>
          <a:p>
            <a:pPr marL="171450" indent="-171450">
              <a:lnSpc>
                <a:spcPct val="80000"/>
              </a:lnSpc>
              <a:buClrTx/>
            </a:pPr>
            <a:r>
              <a:rPr lang="en-US" altLang="en-US" sz="1200" dirty="0">
                <a:latin typeface="Arial" panose="020B0604020202020204" pitchFamily="34" charset="0"/>
                <a:cs typeface="Arial" panose="020B0604020202020204" pitchFamily="34" charset="0"/>
              </a:rPr>
              <a:t>Menu Driven</a:t>
            </a:r>
          </a:p>
          <a:p>
            <a:pPr marL="171450" indent="-171450">
              <a:lnSpc>
                <a:spcPct val="80000"/>
              </a:lnSpc>
              <a:buClrTx/>
            </a:pPr>
            <a:r>
              <a:rPr lang="en-US" altLang="en-US" sz="1200" dirty="0">
                <a:latin typeface="Arial" panose="020B0604020202020204" pitchFamily="34" charset="0"/>
                <a:cs typeface="Arial" panose="020B0604020202020204" pitchFamily="34" charset="0"/>
              </a:rPr>
              <a:t>Unique Design </a:t>
            </a:r>
          </a:p>
          <a:p>
            <a:pPr marL="171450" indent="-171450">
              <a:lnSpc>
                <a:spcPct val="80000"/>
              </a:lnSpc>
              <a:buClrTx/>
            </a:pPr>
            <a:r>
              <a:rPr lang="en-US" altLang="en-US" sz="1200" dirty="0">
                <a:latin typeface="Arial" panose="020B0604020202020204" pitchFamily="34" charset="0"/>
                <a:cs typeface="Arial" panose="020B0604020202020204" pitchFamily="34" charset="0"/>
              </a:rPr>
              <a:t>Out-of-Range feature</a:t>
            </a:r>
          </a:p>
        </p:txBody>
      </p:sp>
      <p:grpSp>
        <p:nvGrpSpPr>
          <p:cNvPr id="13" name="Group 12"/>
          <p:cNvGrpSpPr/>
          <p:nvPr/>
        </p:nvGrpSpPr>
        <p:grpSpPr>
          <a:xfrm>
            <a:off x="1508138" y="925014"/>
            <a:ext cx="1864963" cy="2142327"/>
            <a:chOff x="849968" y="1176199"/>
            <a:chExt cx="1864963" cy="2142327"/>
          </a:xfrm>
        </p:grpSpPr>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0" b="99674" l="179" r="100000"/>
                      </a14:imgEffect>
                    </a14:imgLayer>
                  </a14:imgProps>
                </a:ext>
                <a:ext uri="{28A0092B-C50C-407E-A947-70E740481C1C}">
                  <a14:useLocalDpi xmlns:a14="http://schemas.microsoft.com/office/drawing/2010/main"/>
                </a:ext>
              </a:extLst>
            </a:blip>
            <a:stretch>
              <a:fillRect/>
            </a:stretch>
          </p:blipFill>
          <p:spPr>
            <a:xfrm>
              <a:off x="849968" y="1176199"/>
              <a:ext cx="1864963" cy="2041468"/>
            </a:xfrm>
            <a:prstGeom prst="rect">
              <a:avLst/>
            </a:prstGeom>
          </p:spPr>
        </p:pic>
        <p:sp>
          <p:nvSpPr>
            <p:cNvPr id="11" name="TextBox 10"/>
            <p:cNvSpPr txBox="1"/>
            <p:nvPr/>
          </p:nvSpPr>
          <p:spPr>
            <a:xfrm>
              <a:off x="1642356" y="3056916"/>
              <a:ext cx="778565" cy="261610"/>
            </a:xfrm>
            <a:prstGeom prst="rect">
              <a:avLst/>
            </a:prstGeom>
            <a:noFill/>
          </p:spPr>
          <p:txBody>
            <a:bodyPr wrap="square" rtlCol="0">
              <a:spAutoFit/>
            </a:bodyPr>
            <a:lstStyle/>
            <a:p>
              <a:r>
                <a:rPr lang="en-US" sz="1100" b="1" dirty="0"/>
                <a:t>ISTATION</a:t>
              </a:r>
            </a:p>
          </p:txBody>
        </p:sp>
      </p:grpSp>
      <p:pic>
        <p:nvPicPr>
          <p:cNvPr id="9" name="Picture 8"/>
          <p:cNvPicPr>
            <a:picLocks noChangeAspect="1"/>
          </p:cNvPicPr>
          <p:nvPr/>
        </p:nvPicPr>
        <p:blipFill>
          <a:blip r:embed="rId5" cstate="screen">
            <a:extLst>
              <a:ext uri="{BEBA8EAE-BF5A-486C-A8C5-ECC9F3942E4B}">
                <a14:imgProps xmlns:a14="http://schemas.microsoft.com/office/drawing/2010/main">
                  <a14:imgLayer r:embed="rId6">
                    <a14:imgEffect>
                      <a14:backgroundRemoval t="976" b="100000" l="1375" r="99656"/>
                    </a14:imgEffect>
                  </a14:imgLayer>
                </a14:imgProps>
              </a:ext>
              <a:ext uri="{28A0092B-C50C-407E-A947-70E740481C1C}">
                <a14:useLocalDpi xmlns:a14="http://schemas.microsoft.com/office/drawing/2010/main"/>
              </a:ext>
            </a:extLst>
          </a:blip>
          <a:stretch>
            <a:fillRect/>
          </a:stretch>
        </p:blipFill>
        <p:spPr>
          <a:xfrm>
            <a:off x="3232572" y="2255177"/>
            <a:ext cx="2199672" cy="1549597"/>
          </a:xfrm>
          <a:prstGeom prst="rect">
            <a:avLst/>
          </a:prstGeom>
        </p:spPr>
      </p:pic>
      <p:sp>
        <p:nvSpPr>
          <p:cNvPr id="25" name="TextBox 24"/>
          <p:cNvSpPr txBox="1"/>
          <p:nvPr/>
        </p:nvSpPr>
        <p:spPr>
          <a:xfrm>
            <a:off x="3913227" y="3802163"/>
            <a:ext cx="1253244" cy="261610"/>
          </a:xfrm>
          <a:prstGeom prst="rect">
            <a:avLst/>
          </a:prstGeom>
          <a:noFill/>
        </p:spPr>
        <p:txBody>
          <a:bodyPr wrap="square" rtlCol="0">
            <a:spAutoFit/>
          </a:bodyPr>
          <a:lstStyle/>
          <a:p>
            <a:r>
              <a:rPr lang="en-US" sz="1100" b="1" dirty="0"/>
              <a:t>TXGCIQ - IQBASE</a:t>
            </a:r>
          </a:p>
        </p:txBody>
      </p:sp>
      <p:grpSp>
        <p:nvGrpSpPr>
          <p:cNvPr id="14" name="Group 13"/>
          <p:cNvGrpSpPr/>
          <p:nvPr/>
        </p:nvGrpSpPr>
        <p:grpSpPr>
          <a:xfrm>
            <a:off x="289662" y="2311669"/>
            <a:ext cx="1297614" cy="2456216"/>
            <a:chOff x="3661883" y="1358348"/>
            <a:chExt cx="1297614" cy="2456216"/>
          </a:xfrm>
        </p:grpSpPr>
        <p:pic>
          <p:nvPicPr>
            <p:cNvPr id="10" name="Picture 9"/>
            <p:cNvPicPr>
              <a:picLocks noChangeAspect="1"/>
            </p:cNvPicPr>
            <p:nvPr/>
          </p:nvPicPr>
          <p:blipFill>
            <a:blip r:embed="rId7" cstate="screen">
              <a:extLst>
                <a:ext uri="{BEBA8EAE-BF5A-486C-A8C5-ECC9F3942E4B}">
                  <a14:imgProps xmlns:a14="http://schemas.microsoft.com/office/drawing/2010/main">
                    <a14:imgLayer r:embed="rId8">
                      <a14:imgEffect>
                        <a14:backgroundRemoval t="0" b="99511" l="0" r="97895"/>
                      </a14:imgEffect>
                    </a14:imgLayer>
                  </a14:imgProps>
                </a:ext>
                <a:ext uri="{28A0092B-C50C-407E-A947-70E740481C1C}">
                  <a14:useLocalDpi xmlns:a14="http://schemas.microsoft.com/office/drawing/2010/main"/>
                </a:ext>
              </a:extLst>
            </a:blip>
            <a:stretch>
              <a:fillRect/>
            </a:stretch>
          </p:blipFill>
          <p:spPr>
            <a:xfrm>
              <a:off x="3839876" y="1358348"/>
              <a:ext cx="941629" cy="2025329"/>
            </a:xfrm>
            <a:prstGeom prst="rect">
              <a:avLst/>
            </a:prstGeom>
          </p:spPr>
        </p:pic>
        <p:sp>
          <p:nvSpPr>
            <p:cNvPr id="26" name="TextBox 25"/>
            <p:cNvSpPr txBox="1"/>
            <p:nvPr/>
          </p:nvSpPr>
          <p:spPr>
            <a:xfrm>
              <a:off x="3661883" y="3383677"/>
              <a:ext cx="1297614" cy="430887"/>
            </a:xfrm>
            <a:prstGeom prst="rect">
              <a:avLst/>
            </a:prstGeom>
            <a:noFill/>
          </p:spPr>
          <p:txBody>
            <a:bodyPr wrap="square" rtlCol="0">
              <a:spAutoFit/>
            </a:bodyPr>
            <a:lstStyle/>
            <a:p>
              <a:pPr algn="ctr"/>
              <a:r>
                <a:rPr lang="en-US" sz="1100" b="1" dirty="0"/>
                <a:t>NEO10 – GUEST TRANSMITTER </a:t>
              </a:r>
            </a:p>
          </p:txBody>
        </p:sp>
      </p:grpSp>
      <p:grpSp>
        <p:nvGrpSpPr>
          <p:cNvPr id="15" name="Group 14"/>
          <p:cNvGrpSpPr/>
          <p:nvPr/>
        </p:nvGrpSpPr>
        <p:grpSpPr>
          <a:xfrm>
            <a:off x="6165914" y="2311669"/>
            <a:ext cx="1880858" cy="2013714"/>
            <a:chOff x="5760278" y="2550517"/>
            <a:chExt cx="1880858" cy="2013714"/>
          </a:xfrm>
        </p:grpSpPr>
        <p:pic>
          <p:nvPicPr>
            <p:cNvPr id="5" name="Picture 4"/>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284" l="0" r="100000"/>
                      </a14:imgEffect>
                    </a14:imgLayer>
                  </a14:imgProps>
                </a:ext>
                <a:ext uri="{28A0092B-C50C-407E-A947-70E740481C1C}">
                  <a14:useLocalDpi xmlns:a14="http://schemas.microsoft.com/office/drawing/2010/main"/>
                </a:ext>
              </a:extLst>
            </a:blip>
            <a:stretch>
              <a:fillRect/>
            </a:stretch>
          </p:blipFill>
          <p:spPr>
            <a:xfrm>
              <a:off x="5760278" y="2550517"/>
              <a:ext cx="1880858" cy="1825347"/>
            </a:xfrm>
            <a:prstGeom prst="rect">
              <a:avLst/>
            </a:prstGeom>
          </p:spPr>
        </p:pic>
        <p:sp>
          <p:nvSpPr>
            <p:cNvPr id="28" name="TextBox 27"/>
            <p:cNvSpPr txBox="1"/>
            <p:nvPr/>
          </p:nvSpPr>
          <p:spPr>
            <a:xfrm>
              <a:off x="5909359" y="4302621"/>
              <a:ext cx="1359458" cy="261610"/>
            </a:xfrm>
            <a:prstGeom prst="rect">
              <a:avLst/>
            </a:prstGeom>
            <a:noFill/>
          </p:spPr>
          <p:txBody>
            <a:bodyPr wrap="square" rtlCol="0">
              <a:spAutoFit/>
            </a:bodyPr>
            <a:lstStyle/>
            <a:p>
              <a:r>
                <a:rPr lang="en-US" sz="1100" b="1" dirty="0"/>
                <a:t>IQAIO – ALL IN ONE</a:t>
              </a:r>
            </a:p>
          </p:txBody>
        </p:sp>
      </p:grpSp>
    </p:spTree>
    <p:extLst>
      <p:ext uri="{BB962C8B-B14F-4D97-AF65-F5344CB8AC3E}">
        <p14:creationId xmlns:p14="http://schemas.microsoft.com/office/powerpoint/2010/main" val="148836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itle 1"/>
          <p:cNvSpPr>
            <a:spLocks noGrp="1"/>
          </p:cNvSpPr>
          <p:nvPr>
            <p:ph type="title"/>
          </p:nvPr>
        </p:nvSpPr>
        <p:spPr>
          <a:xfrm>
            <a:off x="1543050" y="102394"/>
            <a:ext cx="6172200" cy="504825"/>
          </a:xfrm>
        </p:spPr>
        <p:txBody>
          <a:bodyPr>
            <a:normAutofit fontScale="90000"/>
          </a:bodyPr>
          <a:lstStyle/>
          <a:p>
            <a:pPr eaLnBrk="1" hangingPunct="1"/>
            <a:r>
              <a:rPr lang="en-US" altLang="en-US" dirty="0"/>
              <a:t>The Components</a:t>
            </a:r>
          </a:p>
        </p:txBody>
      </p:sp>
      <p:sp>
        <p:nvSpPr>
          <p:cNvPr id="10248" name="Slide Number Placeholder 3"/>
          <p:cNvSpPr>
            <a:spLocks noGrp="1"/>
          </p:cNvSpPr>
          <p:nvPr>
            <p:ph type="sldNum" sz="quarter" idx="12"/>
          </p:nvPr>
        </p:nvSpPr>
        <p:spPr bwMode="auto">
          <a:xfrm>
            <a:off x="6544918" y="4295054"/>
            <a:ext cx="520700" cy="2006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8CD4127C-28BD-4FB6-8859-7D47915A0D04}"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27</a:t>
            </a:fld>
            <a:endParaRPr lang="en-US" altLang="en-US" sz="900">
              <a:solidFill>
                <a:schemeClr val="bg1"/>
              </a:solidFill>
              <a:latin typeface="Times New Roman" panose="02020603050405020304" pitchFamily="18" charset="0"/>
              <a:cs typeface="Arial" panose="020B0604020202020204" pitchFamily="34" charset="0"/>
            </a:endParaRPr>
          </a:p>
        </p:txBody>
      </p:sp>
      <p:sp>
        <p:nvSpPr>
          <p:cNvPr id="10252" name="TextBox 14"/>
          <p:cNvSpPr txBox="1">
            <a:spLocks noChangeArrowheads="1"/>
          </p:cNvSpPr>
          <p:nvPr/>
        </p:nvSpPr>
        <p:spPr bwMode="auto">
          <a:xfrm>
            <a:off x="6099163" y="656636"/>
            <a:ext cx="2436886"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eaLnBrk="1" hangingPunct="1">
              <a:lnSpc>
                <a:spcPct val="80000"/>
              </a:lnSpc>
              <a:buClrTx/>
              <a:buFontTx/>
              <a:buNone/>
            </a:pPr>
            <a:r>
              <a:rPr lang="en-US" altLang="en-US" sz="1800" dirty="0">
                <a:latin typeface="Arial" panose="020B0604020202020204" pitchFamily="34" charset="0"/>
                <a:cs typeface="Arial" panose="020B0604020202020204" pitchFamily="34" charset="0"/>
              </a:rPr>
              <a:t>Standard Functions</a:t>
            </a:r>
          </a:p>
          <a:p>
            <a:pPr lvl="1" eaLnBrk="1" hangingPunct="1">
              <a:lnSpc>
                <a:spcPct val="80000"/>
              </a:lnSpc>
              <a:buClrTx/>
              <a:buFontTx/>
              <a:buChar char="–"/>
            </a:pPr>
            <a:r>
              <a:rPr lang="en-US" altLang="en-US" sz="1200" dirty="0">
                <a:latin typeface="Arial" panose="020B0604020202020204" pitchFamily="34" charset="0"/>
                <a:cs typeface="Arial" panose="020B0604020202020204" pitchFamily="34" charset="0"/>
              </a:rPr>
              <a:t>Plug and play</a:t>
            </a:r>
          </a:p>
          <a:p>
            <a:pPr lvl="1" eaLnBrk="1" hangingPunct="1">
              <a:lnSpc>
                <a:spcPct val="80000"/>
              </a:lnSpc>
              <a:buClrTx/>
              <a:buFontTx/>
              <a:buChar char="–"/>
            </a:pPr>
            <a:r>
              <a:rPr lang="en-US" altLang="en-US" sz="1200" dirty="0">
                <a:latin typeface="Arial" panose="020B0604020202020204" pitchFamily="34" charset="0"/>
                <a:cs typeface="Arial" panose="020B0604020202020204" pitchFamily="34" charset="0"/>
              </a:rPr>
              <a:t>Up to 2 miles of range</a:t>
            </a:r>
          </a:p>
          <a:p>
            <a:pPr lvl="1" eaLnBrk="1" hangingPunct="1">
              <a:lnSpc>
                <a:spcPct val="80000"/>
              </a:lnSpc>
              <a:buClrTx/>
              <a:buFontTx/>
              <a:buChar char="–"/>
            </a:pPr>
            <a:r>
              <a:rPr lang="en-US" altLang="en-US" sz="1200" dirty="0">
                <a:latin typeface="Arial" panose="020B0604020202020204" pitchFamily="34" charset="0"/>
                <a:cs typeface="Arial" panose="020B0604020202020204" pitchFamily="34" charset="0"/>
              </a:rPr>
              <a:t>Menu Driven</a:t>
            </a:r>
          </a:p>
          <a:p>
            <a:pPr lvl="1" eaLnBrk="1" hangingPunct="1">
              <a:lnSpc>
                <a:spcPct val="80000"/>
              </a:lnSpc>
              <a:buClrTx/>
              <a:buFontTx/>
              <a:buChar char="–"/>
            </a:pPr>
            <a:r>
              <a:rPr lang="en-US" altLang="en-US" sz="1200" dirty="0">
                <a:latin typeface="Arial" panose="020B0604020202020204" pitchFamily="34" charset="0"/>
                <a:cs typeface="Arial" panose="020B0604020202020204" pitchFamily="34" charset="0"/>
              </a:rPr>
              <a:t>Unique Design </a:t>
            </a:r>
          </a:p>
          <a:p>
            <a:pPr lvl="1" eaLnBrk="1" hangingPunct="1">
              <a:lnSpc>
                <a:spcPct val="80000"/>
              </a:lnSpc>
              <a:buClrTx/>
              <a:buFontTx/>
              <a:buChar char="–"/>
            </a:pPr>
            <a:r>
              <a:rPr lang="en-US" altLang="en-US" sz="1200" dirty="0">
                <a:latin typeface="Arial" panose="020B0604020202020204" pitchFamily="34" charset="0"/>
                <a:cs typeface="Arial" panose="020B0604020202020204" pitchFamily="34" charset="0"/>
              </a:rPr>
              <a:t>Out-of-Range feature</a:t>
            </a:r>
          </a:p>
        </p:txBody>
      </p:sp>
      <p:pic>
        <p:nvPicPr>
          <p:cNvPr id="11" name="Picture 10"/>
          <p:cNvPicPr>
            <a:picLocks noChangeAspect="1"/>
          </p:cNvPicPr>
          <p:nvPr/>
        </p:nvPicPr>
        <p:blipFill>
          <a:blip r:embed="rId3"/>
          <a:stretch>
            <a:fillRect/>
          </a:stretch>
        </p:blipFill>
        <p:spPr>
          <a:xfrm>
            <a:off x="6027225" y="2213663"/>
            <a:ext cx="2746513" cy="1970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p:cNvGrpSpPr/>
          <p:nvPr/>
        </p:nvGrpSpPr>
        <p:grpSpPr>
          <a:xfrm>
            <a:off x="292546" y="916445"/>
            <a:ext cx="1802899" cy="2094897"/>
            <a:chOff x="292546" y="916445"/>
            <a:chExt cx="1802899" cy="2094897"/>
          </a:xfrm>
        </p:grpSpPr>
        <p:pic>
          <p:nvPicPr>
            <p:cNvPr id="7" name="Picture 6"/>
            <p:cNvPicPr>
              <a:picLocks noChangeAspect="1"/>
            </p:cNvPicPr>
            <p:nvPr/>
          </p:nvPicPr>
          <p:blipFill>
            <a:blip r:embed="rId4" cstate="screen">
              <a:extLst>
                <a:ext uri="{BEBA8EAE-BF5A-486C-A8C5-ECC9F3942E4B}">
                  <a14:imgProps xmlns:a14="http://schemas.microsoft.com/office/drawing/2010/main">
                    <a14:imgLayer r:embed="rId5">
                      <a14:imgEffect>
                        <a14:backgroundRemoval t="0" b="100000" l="0" r="97953">
                          <a14:foregroundMark x1="1890" y1="26866" x2="10079" y2="26534"/>
                          <a14:foregroundMark x1="5827" y1="28027" x2="7402" y2="42952"/>
                          <a14:foregroundMark x1="11024" y1="26866" x2="11024" y2="44113"/>
                          <a14:foregroundMark x1="8976" y1="44610" x2="3780" y2="44942"/>
                          <a14:foregroundMark x1="2992" y1="26368" x2="3150" y2="42454"/>
                        </a14:backgroundRemoval>
                      </a14:imgEffect>
                    </a14:imgLayer>
                  </a14:imgProps>
                </a:ext>
                <a:ext uri="{28A0092B-C50C-407E-A947-70E740481C1C}">
                  <a14:useLocalDpi xmlns:a14="http://schemas.microsoft.com/office/drawing/2010/main"/>
                </a:ext>
              </a:extLst>
            </a:blip>
            <a:stretch>
              <a:fillRect/>
            </a:stretch>
          </p:blipFill>
          <p:spPr>
            <a:xfrm>
              <a:off x="292546" y="916445"/>
              <a:ext cx="1802899" cy="1712044"/>
            </a:xfrm>
            <a:prstGeom prst="rect">
              <a:avLst/>
            </a:prstGeom>
          </p:spPr>
        </p:pic>
        <p:sp>
          <p:nvSpPr>
            <p:cNvPr id="19" name="TextBox 18"/>
            <p:cNvSpPr txBox="1"/>
            <p:nvPr/>
          </p:nvSpPr>
          <p:spPr>
            <a:xfrm>
              <a:off x="600269" y="2580455"/>
              <a:ext cx="1495176" cy="430887"/>
            </a:xfrm>
            <a:prstGeom prst="rect">
              <a:avLst/>
            </a:prstGeom>
            <a:noFill/>
          </p:spPr>
          <p:txBody>
            <a:bodyPr wrap="square" rtlCol="0">
              <a:spAutoFit/>
            </a:bodyPr>
            <a:lstStyle/>
            <a:p>
              <a:r>
                <a:rPr lang="en-US" sz="1100" b="1" dirty="0"/>
                <a:t>LTKSC12 – KITCHEN TRANSMITTER</a:t>
              </a:r>
            </a:p>
          </p:txBody>
        </p:sp>
      </p:grpSp>
      <p:grpSp>
        <p:nvGrpSpPr>
          <p:cNvPr id="15" name="Group 14"/>
          <p:cNvGrpSpPr/>
          <p:nvPr/>
        </p:nvGrpSpPr>
        <p:grpSpPr>
          <a:xfrm>
            <a:off x="299632" y="2743242"/>
            <a:ext cx="1837126" cy="2239465"/>
            <a:chOff x="299632" y="2743242"/>
            <a:chExt cx="1837126" cy="2239465"/>
          </a:xfrm>
        </p:grpSpPr>
        <p:pic>
          <p:nvPicPr>
            <p:cNvPr id="8" name="Picture 7"/>
            <p:cNvPicPr>
              <a:picLocks noChangeAspect="1"/>
            </p:cNvPicPr>
            <p:nvPr/>
          </p:nvPicPr>
          <p:blipFill>
            <a:blip r:embed="rId6" cstate="screen">
              <a:extLst>
                <a:ext uri="{BEBA8EAE-BF5A-486C-A8C5-ECC9F3942E4B}">
                  <a14:imgProps xmlns:a14="http://schemas.microsoft.com/office/drawing/2010/main">
                    <a14:imgLayer r:embed="rId7">
                      <a14:imgEffect>
                        <a14:backgroundRemoval t="0" b="100000" l="1608" r="100000">
                          <a14:foregroundMark x1="2894" y1="29195" x2="10129" y2="28523"/>
                          <a14:foregroundMark x1="10129" y1="28523" x2="10129" y2="43456"/>
                          <a14:foregroundMark x1="2572" y1="30705" x2="2251" y2="49664"/>
                        </a14:backgroundRemoval>
                      </a14:imgEffect>
                    </a14:imgLayer>
                  </a14:imgProps>
                </a:ext>
                <a:ext uri="{28A0092B-C50C-407E-A947-70E740481C1C}">
                  <a14:useLocalDpi xmlns:a14="http://schemas.microsoft.com/office/drawing/2010/main"/>
                </a:ext>
              </a:extLst>
            </a:blip>
            <a:stretch>
              <a:fillRect/>
            </a:stretch>
          </p:blipFill>
          <p:spPr>
            <a:xfrm>
              <a:off x="299632" y="2743242"/>
              <a:ext cx="1828921" cy="1752471"/>
            </a:xfrm>
            <a:prstGeom prst="rect">
              <a:avLst/>
            </a:prstGeom>
          </p:spPr>
        </p:pic>
        <p:sp>
          <p:nvSpPr>
            <p:cNvPr id="20" name="TextBox 19"/>
            <p:cNvSpPr txBox="1"/>
            <p:nvPr/>
          </p:nvSpPr>
          <p:spPr>
            <a:xfrm>
              <a:off x="641582" y="4551820"/>
              <a:ext cx="1495176" cy="430887"/>
            </a:xfrm>
            <a:prstGeom prst="rect">
              <a:avLst/>
            </a:prstGeom>
            <a:noFill/>
          </p:spPr>
          <p:txBody>
            <a:bodyPr wrap="square" rtlCol="0">
              <a:spAutoFit/>
            </a:bodyPr>
            <a:lstStyle/>
            <a:p>
              <a:r>
                <a:rPr lang="en-US" sz="1100" b="1" dirty="0"/>
                <a:t>LTKSC – KITCHEN TRANSMITTER</a:t>
              </a:r>
            </a:p>
          </p:txBody>
        </p:sp>
      </p:grpSp>
      <p:grpSp>
        <p:nvGrpSpPr>
          <p:cNvPr id="16" name="Group 15"/>
          <p:cNvGrpSpPr/>
          <p:nvPr/>
        </p:nvGrpSpPr>
        <p:grpSpPr>
          <a:xfrm>
            <a:off x="2706749" y="1015271"/>
            <a:ext cx="1275529" cy="2072997"/>
            <a:chOff x="2706749" y="1015271"/>
            <a:chExt cx="1275529" cy="2072997"/>
          </a:xfrm>
        </p:grpSpPr>
        <p:pic>
          <p:nvPicPr>
            <p:cNvPr id="10" name="Picture 9"/>
            <p:cNvPicPr>
              <a:picLocks noChangeAspect="1"/>
            </p:cNvPicPr>
            <p:nvPr/>
          </p:nvPicPr>
          <p:blipFill>
            <a:blip r:embed="rId8" cstate="screen">
              <a:extLst>
                <a:ext uri="{BEBA8EAE-BF5A-486C-A8C5-ECC9F3942E4B}">
                  <a14:imgProps xmlns:a14="http://schemas.microsoft.com/office/drawing/2010/main">
                    <a14:imgLayer r:embed="rId9">
                      <a14:imgEffect>
                        <a14:backgroundRemoval t="0" b="100000" l="0" r="99153">
                          <a14:foregroundMark x1="9322" y1="29708" x2="89831" y2="29870"/>
                          <a14:foregroundMark x1="8475" y1="30682" x2="5932" y2="45292"/>
                          <a14:foregroundMark x1="6780" y1="48377" x2="55508" y2="47078"/>
                          <a14:foregroundMark x1="55508" y1="47727" x2="90254" y2="46591"/>
                          <a14:foregroundMark x1="88559" y1="30682" x2="84746" y2="46104"/>
                          <a14:foregroundMark x1="69492" y1="36851" x2="8898" y2="36364"/>
                          <a14:foregroundMark x1="18220" y1="30195" x2="50000" y2="32305"/>
                          <a14:foregroundMark x1="14831" y1="37175" x2="17797" y2="48701"/>
                          <a14:foregroundMark x1="21186" y1="34091" x2="11441" y2="50000"/>
                          <a14:foregroundMark x1="22458" y1="51623" x2="90678" y2="51461"/>
                          <a14:foregroundMark x1="88983" y1="52110" x2="85169" y2="90747"/>
                          <a14:foregroundMark x1="24153" y1="51786" x2="34746" y2="89773"/>
                          <a14:foregroundMark x1="34322" y1="90097" x2="83898" y2="91234"/>
                          <a14:foregroundMark x1="79237" y1="53409" x2="41949" y2="86364"/>
                          <a14:foregroundMark x1="59746" y1="52435" x2="31356" y2="69968"/>
                          <a14:foregroundMark x1="34322" y1="52597" x2="28814" y2="61851"/>
                          <a14:foregroundMark x1="33898" y1="52922" x2="50847" y2="51461"/>
                          <a14:foregroundMark x1="27966" y1="60227" x2="45763" y2="57468"/>
                          <a14:foregroundMark x1="58898" y1="63149" x2="66949" y2="58442"/>
                          <a14:foregroundMark x1="48729" y1="59740" x2="49576" y2="65909"/>
                          <a14:foregroundMark x1="50847" y1="57955" x2="67373" y2="60065"/>
                          <a14:foregroundMark x1="58898" y1="59903" x2="53390" y2="64610"/>
                          <a14:foregroundMark x1="85169" y1="71591" x2="72034" y2="66396"/>
                          <a14:foregroundMark x1="59746" y1="91396" x2="79237" y2="80844"/>
                          <a14:foregroundMark x1="64831" y1="81656" x2="75424" y2="77110"/>
                          <a14:foregroundMark x1="38559" y1="90422" x2="62288" y2="82143"/>
                          <a14:foregroundMark x1="36864" y1="76299" x2="50847" y2="69643"/>
                        </a14:backgroundRemoval>
                      </a14:imgEffect>
                    </a14:imgLayer>
                  </a14:imgProps>
                </a:ext>
                <a:ext uri="{28A0092B-C50C-407E-A947-70E740481C1C}">
                  <a14:useLocalDpi xmlns:a14="http://schemas.microsoft.com/office/drawing/2010/main"/>
                </a:ext>
              </a:extLst>
            </a:blip>
            <a:stretch>
              <a:fillRect/>
            </a:stretch>
          </p:blipFill>
          <p:spPr>
            <a:xfrm>
              <a:off x="2921433" y="1015271"/>
              <a:ext cx="706159" cy="1843193"/>
            </a:xfrm>
            <a:prstGeom prst="rect">
              <a:avLst/>
            </a:prstGeom>
          </p:spPr>
        </p:pic>
        <p:sp>
          <p:nvSpPr>
            <p:cNvPr id="21" name="TextBox 20"/>
            <p:cNvSpPr txBox="1"/>
            <p:nvPr/>
          </p:nvSpPr>
          <p:spPr>
            <a:xfrm>
              <a:off x="2706749" y="2826658"/>
              <a:ext cx="1275529" cy="261610"/>
            </a:xfrm>
            <a:prstGeom prst="rect">
              <a:avLst/>
            </a:prstGeom>
            <a:noFill/>
          </p:spPr>
          <p:txBody>
            <a:bodyPr wrap="square" rtlCol="0">
              <a:spAutoFit/>
            </a:bodyPr>
            <a:lstStyle/>
            <a:p>
              <a:r>
                <a:rPr lang="en-US" sz="1100" b="1" dirty="0"/>
                <a:t>TS3 - TABLESCOUT</a:t>
              </a:r>
            </a:p>
          </p:txBody>
        </p:sp>
      </p:grpSp>
      <p:grpSp>
        <p:nvGrpSpPr>
          <p:cNvPr id="25" name="Group 24"/>
          <p:cNvGrpSpPr/>
          <p:nvPr/>
        </p:nvGrpSpPr>
        <p:grpSpPr>
          <a:xfrm>
            <a:off x="2390824" y="3361944"/>
            <a:ext cx="1907378" cy="1014498"/>
            <a:chOff x="2454075" y="3539254"/>
            <a:chExt cx="2088787" cy="940680"/>
          </a:xfrm>
        </p:grpSpPr>
        <p:pic>
          <p:nvPicPr>
            <p:cNvPr id="6" name="Picture 5"/>
            <p:cNvPicPr>
              <a:picLocks noChangeAspect="1"/>
            </p:cNvPicPr>
            <p:nvPr/>
          </p:nvPicPr>
          <p:blipFill>
            <a:blip r:embed="rId10" cstate="screen">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3482860" y="3539254"/>
              <a:ext cx="1060002" cy="927119"/>
            </a:xfrm>
            <a:prstGeom prst="rect">
              <a:avLst/>
            </a:prstGeom>
          </p:spPr>
        </p:pic>
        <p:pic>
          <p:nvPicPr>
            <p:cNvPr id="13" name="Picture 12"/>
            <p:cNvPicPr>
              <a:picLocks noChangeAspect="1"/>
            </p:cNvPicPr>
            <p:nvPr/>
          </p:nvPicPr>
          <p:blipFill>
            <a:blip r:embed="rId12" cstate="screen">
              <a:extLst>
                <a:ext uri="{BEBA8EAE-BF5A-486C-A8C5-ECC9F3942E4B}">
                  <a14:imgProps xmlns:a14="http://schemas.microsoft.com/office/drawing/2010/main">
                    <a14:imgLayer r:embed="rId13">
                      <a14:imgEffect>
                        <a14:backgroundRemoval t="0" b="99513" l="0" r="100000">
                          <a14:foregroundMark x1="46228" y1="29870" x2="60514" y2="31006"/>
                          <a14:foregroundMark x1="46228" y1="31169" x2="49117" y2="31494"/>
                        </a14:backgroundRemoval>
                      </a14:imgEffect>
                    </a14:imgLayer>
                  </a14:imgProps>
                </a:ext>
                <a:ext uri="{28A0092B-C50C-407E-A947-70E740481C1C}">
                  <a14:useLocalDpi xmlns:a14="http://schemas.microsoft.com/office/drawing/2010/main"/>
                </a:ext>
              </a:extLst>
            </a:blip>
            <a:stretch>
              <a:fillRect/>
            </a:stretch>
          </p:blipFill>
          <p:spPr>
            <a:xfrm>
              <a:off x="2454075" y="3550676"/>
              <a:ext cx="1059073" cy="929258"/>
            </a:xfrm>
            <a:prstGeom prst="rect">
              <a:avLst/>
            </a:prstGeom>
          </p:spPr>
        </p:pic>
      </p:grpSp>
      <p:sp>
        <p:nvSpPr>
          <p:cNvPr id="22" name="TextBox 21"/>
          <p:cNvSpPr txBox="1"/>
          <p:nvPr/>
        </p:nvSpPr>
        <p:spPr>
          <a:xfrm>
            <a:off x="2743978" y="4395383"/>
            <a:ext cx="1238300" cy="430887"/>
          </a:xfrm>
          <a:prstGeom prst="rect">
            <a:avLst/>
          </a:prstGeom>
          <a:noFill/>
        </p:spPr>
        <p:txBody>
          <a:bodyPr wrap="square" rtlCol="0">
            <a:spAutoFit/>
          </a:bodyPr>
          <a:lstStyle/>
          <a:p>
            <a:pPr algn="ctr"/>
            <a:r>
              <a:rPr lang="en-US" sz="1100" b="1" dirty="0"/>
              <a:t>PUSH BUTTON TRANSMITTERS</a:t>
            </a:r>
          </a:p>
        </p:txBody>
      </p:sp>
      <p:grpSp>
        <p:nvGrpSpPr>
          <p:cNvPr id="17" name="Group 16"/>
          <p:cNvGrpSpPr/>
          <p:nvPr/>
        </p:nvGrpSpPr>
        <p:grpSpPr>
          <a:xfrm>
            <a:off x="4155520" y="1174676"/>
            <a:ext cx="1415715" cy="1782787"/>
            <a:chOff x="4155520" y="1174676"/>
            <a:chExt cx="1415715" cy="1782787"/>
          </a:xfrm>
        </p:grpSpPr>
        <p:pic>
          <p:nvPicPr>
            <p:cNvPr id="12" name="Picture 1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55520" y="1174676"/>
              <a:ext cx="1415715" cy="1456497"/>
            </a:xfrm>
            <a:prstGeom prst="rect">
              <a:avLst/>
            </a:prstGeom>
          </p:spPr>
        </p:pic>
        <p:sp>
          <p:nvSpPr>
            <p:cNvPr id="23" name="TextBox 22"/>
            <p:cNvSpPr txBox="1"/>
            <p:nvPr/>
          </p:nvSpPr>
          <p:spPr>
            <a:xfrm>
              <a:off x="4368460" y="2526576"/>
              <a:ext cx="1162105" cy="430887"/>
            </a:xfrm>
            <a:prstGeom prst="rect">
              <a:avLst/>
            </a:prstGeom>
            <a:noFill/>
          </p:spPr>
          <p:txBody>
            <a:bodyPr wrap="square" rtlCol="0">
              <a:spAutoFit/>
            </a:bodyPr>
            <a:lstStyle/>
            <a:p>
              <a:pPr algn="ctr"/>
              <a:r>
                <a:rPr lang="en-US" sz="1100" b="1" dirty="0"/>
                <a:t>RESTROOM </a:t>
              </a:r>
            </a:p>
            <a:p>
              <a:pPr algn="ctr"/>
              <a:r>
                <a:rPr lang="en-US" sz="1100" b="1" dirty="0"/>
                <a:t>ATTENDANT</a:t>
              </a:r>
            </a:p>
          </p:txBody>
        </p:sp>
      </p:grpSp>
      <p:sp>
        <p:nvSpPr>
          <p:cNvPr id="24" name="TextBox 23"/>
          <p:cNvSpPr txBox="1"/>
          <p:nvPr/>
        </p:nvSpPr>
        <p:spPr>
          <a:xfrm>
            <a:off x="6185509" y="4245637"/>
            <a:ext cx="2222996" cy="261610"/>
          </a:xfrm>
          <a:prstGeom prst="rect">
            <a:avLst/>
          </a:prstGeom>
          <a:noFill/>
        </p:spPr>
        <p:txBody>
          <a:bodyPr wrap="square" rtlCol="0">
            <a:spAutoFit/>
          </a:bodyPr>
          <a:lstStyle/>
          <a:p>
            <a:pPr algn="ctr"/>
            <a:r>
              <a:rPr lang="en-US" sz="1100" b="1" dirty="0"/>
              <a:t>NEO KITCHEN TRANSMITTER</a:t>
            </a:r>
          </a:p>
        </p:txBody>
      </p:sp>
      <p:pic>
        <p:nvPicPr>
          <p:cNvPr id="31" name="Picture 30"/>
          <p:cNvPicPr>
            <a:picLocks noChangeAspect="1"/>
          </p:cNvPicPr>
          <p:nvPr/>
        </p:nvPicPr>
        <p:blipFill>
          <a:blip r:embed="rId15"/>
          <a:stretch>
            <a:fillRect/>
          </a:stretch>
        </p:blipFill>
        <p:spPr>
          <a:xfrm>
            <a:off x="4676786" y="3118438"/>
            <a:ext cx="760405" cy="1542538"/>
          </a:xfrm>
          <a:prstGeom prst="rect">
            <a:avLst/>
          </a:prstGeom>
        </p:spPr>
      </p:pic>
      <p:sp>
        <p:nvSpPr>
          <p:cNvPr id="32" name="TextBox 31"/>
          <p:cNvSpPr txBox="1"/>
          <p:nvPr/>
        </p:nvSpPr>
        <p:spPr>
          <a:xfrm>
            <a:off x="4541080" y="4606185"/>
            <a:ext cx="920235" cy="430887"/>
          </a:xfrm>
          <a:prstGeom prst="rect">
            <a:avLst/>
          </a:prstGeom>
          <a:noFill/>
        </p:spPr>
        <p:txBody>
          <a:bodyPr wrap="square" rtlCol="0">
            <a:spAutoFit/>
          </a:bodyPr>
          <a:lstStyle/>
          <a:p>
            <a:pPr algn="ctr"/>
            <a:r>
              <a:rPr lang="en-US" sz="1100" b="1" dirty="0"/>
              <a:t>CURBSIDE TO GO</a:t>
            </a:r>
          </a:p>
        </p:txBody>
      </p:sp>
      <p:sp>
        <p:nvSpPr>
          <p:cNvPr id="27" name="Content Placeholder 2"/>
          <p:cNvSpPr txBox="1">
            <a:spLocks/>
          </p:cNvSpPr>
          <p:nvPr/>
        </p:nvSpPr>
        <p:spPr>
          <a:xfrm>
            <a:off x="427946" y="456611"/>
            <a:ext cx="1708812" cy="40005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9A1425"/>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9A142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9A1425"/>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9A1425"/>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9A1425"/>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sz="2100" b="1" dirty="0">
                <a:solidFill>
                  <a:schemeClr val="accent1">
                    <a:lumMod val="75000"/>
                  </a:schemeClr>
                </a:solidFill>
              </a:rPr>
              <a:t>Transmitters</a:t>
            </a:r>
            <a:endParaRPr lang="en-US" altLang="en-US" b="1" dirty="0">
              <a:solidFill>
                <a:schemeClr val="accent1">
                  <a:lumMod val="75000"/>
                </a:schemeClr>
              </a:solidFill>
            </a:endParaRPr>
          </a:p>
        </p:txBody>
      </p:sp>
    </p:spTree>
    <p:extLst>
      <p:ext uri="{BB962C8B-B14F-4D97-AF65-F5344CB8AC3E}">
        <p14:creationId xmlns:p14="http://schemas.microsoft.com/office/powerpoint/2010/main" val="238633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altLang="en-US" sz="2800" dirty="0" err="1"/>
              <a:t>GuestCall</a:t>
            </a:r>
            <a:r>
              <a:rPr lang="en-US" altLang="en-US" sz="2800" dirty="0"/>
              <a:t> IQ</a:t>
            </a:r>
            <a:r>
              <a:rPr lang="en-US" altLang="en-US" sz="2800" baseline="30000" dirty="0"/>
              <a:t> ®</a:t>
            </a:r>
            <a:r>
              <a:rPr lang="en-US" altLang="en-US" sz="2800" dirty="0"/>
              <a:t>  BASE STATION</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B69DF6F7-F1A5-4068-AB92-6B49D65D5BBA}"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28</a:t>
            </a:fld>
            <a:endParaRPr lang="en-US" altLang="en-US" sz="900">
              <a:solidFill>
                <a:schemeClr val="bg1"/>
              </a:solidFill>
              <a:latin typeface="Times New Roman" panose="02020603050405020304" pitchFamily="18" charset="0"/>
              <a:cs typeface="Arial" panose="020B0604020202020204" pitchFamily="34" charset="0"/>
            </a:endParaRPr>
          </a:p>
        </p:txBody>
      </p:sp>
      <p:grpSp>
        <p:nvGrpSpPr>
          <p:cNvPr id="6" name="Group 5"/>
          <p:cNvGrpSpPr/>
          <p:nvPr/>
        </p:nvGrpSpPr>
        <p:grpSpPr>
          <a:xfrm>
            <a:off x="6047099" y="934603"/>
            <a:ext cx="2560188" cy="2047135"/>
            <a:chOff x="918507" y="3217667"/>
            <a:chExt cx="2199672" cy="1808596"/>
          </a:xfrm>
        </p:grpSpPr>
        <p:pic>
          <p:nvPicPr>
            <p:cNvPr id="7" name="Picture 6"/>
            <p:cNvPicPr>
              <a:picLocks noChangeAspect="1"/>
            </p:cNvPicPr>
            <p:nvPr/>
          </p:nvPicPr>
          <p:blipFill>
            <a:blip r:embed="rId2" cstate="screen">
              <a:extLst>
                <a:ext uri="{BEBA8EAE-BF5A-486C-A8C5-ECC9F3942E4B}">
                  <a14:imgProps xmlns:a14="http://schemas.microsoft.com/office/drawing/2010/main">
                    <a14:imgLayer r:embed="rId3">
                      <a14:imgEffect>
                        <a14:backgroundRemoval t="976" b="100000" l="1375" r="99656"/>
                      </a14:imgEffect>
                    </a14:imgLayer>
                  </a14:imgProps>
                </a:ext>
                <a:ext uri="{28A0092B-C50C-407E-A947-70E740481C1C}">
                  <a14:useLocalDpi xmlns:a14="http://schemas.microsoft.com/office/drawing/2010/main"/>
                </a:ext>
              </a:extLst>
            </a:blip>
            <a:stretch>
              <a:fillRect/>
            </a:stretch>
          </p:blipFill>
          <p:spPr>
            <a:xfrm>
              <a:off x="918507" y="3217667"/>
              <a:ext cx="2199672" cy="1549597"/>
            </a:xfrm>
            <a:prstGeom prst="rect">
              <a:avLst/>
            </a:prstGeom>
          </p:spPr>
        </p:pic>
        <p:sp>
          <p:nvSpPr>
            <p:cNvPr id="8" name="TextBox 7"/>
            <p:cNvSpPr txBox="1"/>
            <p:nvPr/>
          </p:nvSpPr>
          <p:spPr>
            <a:xfrm>
              <a:off x="1599162" y="4764653"/>
              <a:ext cx="1253244" cy="261610"/>
            </a:xfrm>
            <a:prstGeom prst="rect">
              <a:avLst/>
            </a:prstGeom>
            <a:noFill/>
          </p:spPr>
          <p:txBody>
            <a:bodyPr wrap="square" rtlCol="0">
              <a:spAutoFit/>
            </a:bodyPr>
            <a:lstStyle/>
            <a:p>
              <a:r>
                <a:rPr lang="en-US" sz="1100" b="1" dirty="0"/>
                <a:t>TXGCIQ - IQBASE</a:t>
              </a:r>
            </a:p>
          </p:txBody>
        </p:sp>
      </p:grpSp>
      <p:sp>
        <p:nvSpPr>
          <p:cNvPr id="9" name="TextBox 8">
            <a:extLst>
              <a:ext uri="{FF2B5EF4-FFF2-40B4-BE49-F238E27FC236}">
                <a16:creationId xmlns:a16="http://schemas.microsoft.com/office/drawing/2014/main" id="{50A365DD-8EA3-44F2-B882-672ABDA5BBE8}"/>
              </a:ext>
            </a:extLst>
          </p:cNvPr>
          <p:cNvSpPr txBox="1"/>
          <p:nvPr/>
        </p:nvSpPr>
        <p:spPr>
          <a:xfrm>
            <a:off x="550241" y="1288967"/>
            <a:ext cx="4777409" cy="3385542"/>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Standard Desktop Transmitter.</a:t>
            </a:r>
          </a:p>
          <a:p>
            <a:pPr marL="285750" indent="-285750">
              <a:buFont typeface="Arial" panose="020B0604020202020204" pitchFamily="34" charset="0"/>
              <a:buChar char="•"/>
            </a:pPr>
            <a:r>
              <a:rPr lang="en-US" altLang="en-US" dirty="0"/>
              <a:t>Handles up to more than 1000 plus pagers.</a:t>
            </a:r>
          </a:p>
          <a:p>
            <a:pPr marL="285750" indent="-285750">
              <a:buFont typeface="Arial" panose="020B0604020202020204" pitchFamily="34" charset="0"/>
              <a:buChar char="•"/>
            </a:pPr>
            <a:r>
              <a:rPr lang="en-US" altLang="en-US" dirty="0"/>
              <a:t>UHF Power - enough power to cover even the largest of properties.</a:t>
            </a:r>
          </a:p>
          <a:p>
            <a:pPr marL="285750" indent="-285750">
              <a:buFont typeface="Arial" panose="020B0604020202020204" pitchFamily="34" charset="0"/>
              <a:buChar char="•"/>
            </a:pPr>
            <a:r>
              <a:rPr lang="en-US" altLang="en-US" dirty="0"/>
              <a:t>Numerous mounting options for host station customization.</a:t>
            </a:r>
          </a:p>
          <a:p>
            <a:pPr marL="285750" indent="-285750">
              <a:buFont typeface="Arial" panose="020B0604020202020204" pitchFamily="34" charset="0"/>
              <a:buChar char="•"/>
            </a:pPr>
            <a:r>
              <a:rPr lang="en-US" altLang="en-US" dirty="0"/>
              <a:t>Duty alerts for quick reminders and communication.</a:t>
            </a:r>
          </a:p>
          <a:p>
            <a:pPr marL="285750" indent="-285750">
              <a:buFont typeface="Arial" panose="020B0604020202020204" pitchFamily="34" charset="0"/>
              <a:buChar char="•"/>
            </a:pPr>
            <a:r>
              <a:rPr lang="en-US" altLang="en-US" dirty="0"/>
              <a:t>Menu-driven programming for ease of use.</a:t>
            </a:r>
          </a:p>
          <a:p>
            <a:pPr marL="285750" indent="-285750">
              <a:buFont typeface="Arial" panose="020B0604020202020204" pitchFamily="34" charset="0"/>
              <a:buChar char="•"/>
            </a:pPr>
            <a:r>
              <a:rPr lang="en-US" altLang="en-US" dirty="0"/>
              <a:t>Connects to any RS232 serial port of PC for Software paging.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778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altLang="en-US" sz="2800" dirty="0"/>
              <a:t>NEO Guest Transmitter</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B69DF6F7-F1A5-4068-AB92-6B49D65D5BBA}"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29</a:t>
            </a:fld>
            <a:endParaRPr lang="en-US" altLang="en-US" sz="900">
              <a:solidFill>
                <a:schemeClr val="bg1"/>
              </a:solidFill>
              <a:latin typeface="Times New Roman" panose="02020603050405020304" pitchFamily="18" charset="0"/>
              <a:cs typeface="Arial" panose="020B0604020202020204" pitchFamily="34" charset="0"/>
            </a:endParaRPr>
          </a:p>
        </p:txBody>
      </p:sp>
      <p:grpSp>
        <p:nvGrpSpPr>
          <p:cNvPr id="9" name="Group 8">
            <a:extLst>
              <a:ext uri="{FF2B5EF4-FFF2-40B4-BE49-F238E27FC236}">
                <a16:creationId xmlns:a16="http://schemas.microsoft.com/office/drawing/2014/main" id="{11AF5A0E-6B67-4ADD-A9CE-B335A5D6E7E9}"/>
              </a:ext>
            </a:extLst>
          </p:cNvPr>
          <p:cNvGrpSpPr/>
          <p:nvPr/>
        </p:nvGrpSpPr>
        <p:grpSpPr>
          <a:xfrm>
            <a:off x="5838622" y="1063229"/>
            <a:ext cx="1652926" cy="2947068"/>
            <a:chOff x="3661883" y="1358348"/>
            <a:chExt cx="1297614" cy="2456216"/>
          </a:xfrm>
        </p:grpSpPr>
        <p:pic>
          <p:nvPicPr>
            <p:cNvPr id="10" name="Picture 9">
              <a:extLst>
                <a:ext uri="{FF2B5EF4-FFF2-40B4-BE49-F238E27FC236}">
                  <a16:creationId xmlns:a16="http://schemas.microsoft.com/office/drawing/2014/main" id="{9E29A119-BEA4-4585-90E3-7568D1609C5D}"/>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0" b="99511" l="0" r="97895"/>
                      </a14:imgEffect>
                    </a14:imgLayer>
                  </a14:imgProps>
                </a:ext>
                <a:ext uri="{28A0092B-C50C-407E-A947-70E740481C1C}">
                  <a14:useLocalDpi xmlns:a14="http://schemas.microsoft.com/office/drawing/2010/main"/>
                </a:ext>
              </a:extLst>
            </a:blip>
            <a:stretch>
              <a:fillRect/>
            </a:stretch>
          </p:blipFill>
          <p:spPr>
            <a:xfrm>
              <a:off x="3839876" y="1358348"/>
              <a:ext cx="941629" cy="2025329"/>
            </a:xfrm>
            <a:prstGeom prst="rect">
              <a:avLst/>
            </a:prstGeom>
          </p:spPr>
        </p:pic>
        <p:sp>
          <p:nvSpPr>
            <p:cNvPr id="11" name="TextBox 10">
              <a:extLst>
                <a:ext uri="{FF2B5EF4-FFF2-40B4-BE49-F238E27FC236}">
                  <a16:creationId xmlns:a16="http://schemas.microsoft.com/office/drawing/2014/main" id="{08B975E9-7D2B-4996-A00E-D694BCC191D5}"/>
                </a:ext>
              </a:extLst>
            </p:cNvPr>
            <p:cNvSpPr txBox="1"/>
            <p:nvPr/>
          </p:nvSpPr>
          <p:spPr>
            <a:xfrm>
              <a:off x="3661883" y="3383677"/>
              <a:ext cx="1297614" cy="430887"/>
            </a:xfrm>
            <a:prstGeom prst="rect">
              <a:avLst/>
            </a:prstGeom>
            <a:noFill/>
          </p:spPr>
          <p:txBody>
            <a:bodyPr wrap="square" rtlCol="0">
              <a:spAutoFit/>
            </a:bodyPr>
            <a:lstStyle/>
            <a:p>
              <a:pPr algn="ctr"/>
              <a:r>
                <a:rPr lang="en-US" sz="1100" b="1" dirty="0"/>
                <a:t>NEO10 – GUEST TRANSMITTER </a:t>
              </a:r>
            </a:p>
          </p:txBody>
        </p:sp>
      </p:grpSp>
      <p:sp>
        <p:nvSpPr>
          <p:cNvPr id="2" name="TextBox 1">
            <a:extLst>
              <a:ext uri="{FF2B5EF4-FFF2-40B4-BE49-F238E27FC236}">
                <a16:creationId xmlns:a16="http://schemas.microsoft.com/office/drawing/2014/main" id="{6AB85C90-BEAA-4E59-A6DA-32A500C2AC84}"/>
              </a:ext>
            </a:extLst>
          </p:cNvPr>
          <p:cNvSpPr txBox="1"/>
          <p:nvPr/>
        </p:nvSpPr>
        <p:spPr>
          <a:xfrm>
            <a:off x="708990" y="1484085"/>
            <a:ext cx="4777409" cy="2585323"/>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Most economical guest paging transmitter.</a:t>
            </a:r>
          </a:p>
          <a:p>
            <a:pPr marL="285750" indent="-285750">
              <a:buFont typeface="Arial" panose="020B0604020202020204" pitchFamily="34" charset="0"/>
              <a:buChar char="•"/>
            </a:pPr>
            <a:r>
              <a:rPr lang="en-US" altLang="en-US" dirty="0"/>
              <a:t>Handles up to more than 1000 plus coasters and pagers.</a:t>
            </a:r>
          </a:p>
          <a:p>
            <a:pPr marL="285750" indent="-285750">
              <a:buFont typeface="Arial" panose="020B0604020202020204" pitchFamily="34" charset="0"/>
              <a:buChar char="•"/>
            </a:pPr>
            <a:r>
              <a:rPr lang="en-US" altLang="en-US" dirty="0"/>
              <a:t>Easy to read backlit LED display.</a:t>
            </a:r>
          </a:p>
          <a:p>
            <a:pPr marL="285750" indent="-285750">
              <a:buFont typeface="Arial" panose="020B0604020202020204" pitchFamily="34" charset="0"/>
              <a:buChar char="•"/>
            </a:pPr>
            <a:r>
              <a:rPr lang="en-US" altLang="en-US" dirty="0"/>
              <a:t>UHF Power enough power to cover even the largest of properties.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2649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05979"/>
            <a:ext cx="8229600" cy="706040"/>
          </a:xfrm>
        </p:spPr>
        <p:txBody>
          <a:bodyPr>
            <a:normAutofit/>
          </a:bodyPr>
          <a:lstStyle/>
          <a:p>
            <a:pPr eaLnBrk="1" hangingPunct="1"/>
            <a:r>
              <a:rPr lang="en-US" altLang="en-US" sz="3200" dirty="0"/>
              <a:t>How Our Systems Work</a:t>
            </a:r>
          </a:p>
        </p:txBody>
      </p:sp>
      <p:sp>
        <p:nvSpPr>
          <p:cNvPr id="3" name="Content Placeholder 2"/>
          <p:cNvSpPr>
            <a:spLocks noGrp="1"/>
          </p:cNvSpPr>
          <p:nvPr>
            <p:ph idx="1"/>
          </p:nvPr>
        </p:nvSpPr>
        <p:spPr>
          <a:xfrm>
            <a:off x="840478" y="865327"/>
            <a:ext cx="7528269" cy="3829050"/>
          </a:xfrm>
        </p:spPr>
        <p:txBody>
          <a:bodyPr rtlCol="0">
            <a:normAutofit fontScale="92500"/>
          </a:bodyPr>
          <a:lstStyle/>
          <a:p>
            <a:pPr marL="0" indent="0">
              <a:buNone/>
              <a:defRPr/>
            </a:pPr>
            <a:r>
              <a:rPr lang="en-US" dirty="0"/>
              <a:t>Our paging systems are made up of three basic components:</a:t>
            </a:r>
          </a:p>
          <a:p>
            <a:pPr lvl="1">
              <a:defRPr/>
            </a:pPr>
            <a:r>
              <a:rPr lang="en-US" b="1" dirty="0">
                <a:solidFill>
                  <a:schemeClr val="accent1">
                    <a:lumMod val="75000"/>
                  </a:schemeClr>
                </a:solidFill>
              </a:rPr>
              <a:t>Transmitter</a:t>
            </a:r>
            <a:r>
              <a:rPr lang="en-US" dirty="0"/>
              <a:t> (Base Station)</a:t>
            </a:r>
          </a:p>
          <a:p>
            <a:pPr lvl="2">
              <a:defRPr/>
            </a:pPr>
            <a:r>
              <a:rPr lang="en-US" dirty="0"/>
              <a:t>Transmitters send a message to a pager</a:t>
            </a:r>
          </a:p>
          <a:p>
            <a:pPr lvl="3">
              <a:defRPr/>
            </a:pPr>
            <a:r>
              <a:rPr lang="en-US" dirty="0"/>
              <a:t>Entry is via a number keypad; computer keyboard; simple button press</a:t>
            </a:r>
          </a:p>
          <a:p>
            <a:pPr lvl="1">
              <a:defRPr/>
            </a:pPr>
            <a:r>
              <a:rPr lang="en-US" b="1" dirty="0">
                <a:solidFill>
                  <a:schemeClr val="accent1">
                    <a:lumMod val="75000"/>
                  </a:schemeClr>
                </a:solidFill>
              </a:rPr>
              <a:t>Pagers</a:t>
            </a:r>
            <a:r>
              <a:rPr lang="en-US" b="1" dirty="0"/>
              <a:t> </a:t>
            </a:r>
            <a:r>
              <a:rPr lang="en-US" dirty="0"/>
              <a:t>(Receivers)</a:t>
            </a:r>
          </a:p>
          <a:p>
            <a:pPr lvl="2">
              <a:defRPr/>
            </a:pPr>
            <a:r>
              <a:rPr lang="en-US" dirty="0"/>
              <a:t>Pagers receive the message and alert.</a:t>
            </a:r>
          </a:p>
          <a:p>
            <a:pPr lvl="3">
              <a:defRPr/>
            </a:pPr>
            <a:r>
              <a:rPr lang="en-US" dirty="0"/>
              <a:t>Receivers come in many form factors</a:t>
            </a:r>
          </a:p>
          <a:p>
            <a:pPr lvl="3">
              <a:defRPr/>
            </a:pPr>
            <a:r>
              <a:rPr lang="en-US" dirty="0"/>
              <a:t>The main Message types are:</a:t>
            </a:r>
          </a:p>
          <a:p>
            <a:pPr lvl="4">
              <a:defRPr/>
            </a:pPr>
            <a:r>
              <a:rPr lang="en-US" dirty="0"/>
              <a:t>Tone / flash / vibrate only , Numeric, Alpha</a:t>
            </a:r>
          </a:p>
          <a:p>
            <a:pPr lvl="1">
              <a:defRPr/>
            </a:pPr>
            <a:r>
              <a:rPr lang="en-US" b="1" dirty="0">
                <a:solidFill>
                  <a:schemeClr val="accent1">
                    <a:lumMod val="75000"/>
                  </a:schemeClr>
                </a:solidFill>
              </a:rPr>
              <a:t>Charger Kit </a:t>
            </a:r>
            <a:r>
              <a:rPr lang="en-US" dirty="0"/>
              <a:t>(Charger with Power Supplies)</a:t>
            </a:r>
          </a:p>
          <a:p>
            <a:pPr lvl="2">
              <a:defRPr/>
            </a:pPr>
            <a:r>
              <a:rPr lang="en-US" dirty="0"/>
              <a:t>Most pagers are rechargeable and need a place to charge</a:t>
            </a:r>
          </a:p>
          <a:p>
            <a:pPr lvl="3">
              <a:defRPr/>
            </a:pPr>
            <a:r>
              <a:rPr lang="en-US" dirty="0"/>
              <a:t>Each system has its own charger form factor to match the pager.</a:t>
            </a:r>
          </a:p>
          <a:p>
            <a:pPr marL="342900" lvl="1" indent="0">
              <a:buNone/>
              <a:defRPr/>
            </a:pPr>
            <a:endParaRPr lang="en-US" dirty="0"/>
          </a:p>
          <a:p>
            <a:pPr marL="342900" lvl="1" indent="0">
              <a:buNone/>
              <a:defRPr/>
            </a:pPr>
            <a:endParaRPr lang="en-US" dirty="0"/>
          </a:p>
        </p:txBody>
      </p:sp>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B96CC23A-6281-4364-B224-579E5A73147F}"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3</a:t>
            </a:fld>
            <a:endParaRPr lang="en-US" altLang="en-US" sz="900">
              <a:solidFill>
                <a:schemeClr val="bg1"/>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7064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6B9BD7C3-12A1-4DAE-AFC9-2B10343F2604}" type="slidenum">
              <a:rPr lang="en-US" altLang="en-US" sz="900">
                <a:solidFill>
                  <a:schemeClr val="bg1"/>
                </a:solidFill>
                <a:latin typeface="Times New Roman" panose="02020603050405020304" pitchFamily="18" charset="0"/>
              </a:rPr>
              <a:pPr fontAlgn="base">
                <a:spcBef>
                  <a:spcPct val="0"/>
                </a:spcBef>
                <a:spcAft>
                  <a:spcPct val="0"/>
                </a:spcAft>
                <a:buClrTx/>
                <a:buFontTx/>
                <a:buNone/>
              </a:pPr>
              <a:t>30</a:t>
            </a:fld>
            <a:endParaRPr lang="en-US" altLang="en-US" sz="900">
              <a:solidFill>
                <a:schemeClr val="bg1"/>
              </a:solidFill>
              <a:latin typeface="Times New Roman" panose="02020603050405020304" pitchFamily="18" charset="0"/>
            </a:endParaRPr>
          </a:p>
        </p:txBody>
      </p:sp>
      <p:sp>
        <p:nvSpPr>
          <p:cNvPr id="26627" name="Rectangle 2"/>
          <p:cNvSpPr>
            <a:spLocks noChangeArrowheads="1"/>
          </p:cNvSpPr>
          <p:nvPr/>
        </p:nvSpPr>
        <p:spPr bwMode="auto">
          <a:xfrm>
            <a:off x="534962" y="908986"/>
            <a:ext cx="593459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This device is a UHF Alpha transmitter &amp; receiver with keypad and full display.</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Connects to any RS232 serial port, Ethernet connection or USB port (with optional converter cable) of PC or can be used as a stand-alone transceiver.</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Ability to send SMS Text messages – stand alone or integrated</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Functions as a repeater to extend range of any transmitter.</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Serial Transmitter - Used with SmartCall SMS, Multicast or can integrate with 3</a:t>
            </a:r>
            <a:r>
              <a:rPr lang="en-US" altLang="en-US" sz="1700" baseline="30000" dirty="0">
                <a:latin typeface="+mn-lt"/>
                <a:ea typeface="Times New Roman" panose="02020603050405020304" pitchFamily="18" charset="0"/>
                <a:cs typeface="Arial" panose="020B0604020202020204" pitchFamily="34" charset="0"/>
              </a:rPr>
              <a:t>rd</a:t>
            </a:r>
            <a:r>
              <a:rPr lang="en-US" altLang="en-US" sz="1700" dirty="0">
                <a:latin typeface="+mn-lt"/>
                <a:ea typeface="Times New Roman" panose="02020603050405020304" pitchFamily="18" charset="0"/>
                <a:cs typeface="Arial" panose="020B0604020202020204" pitchFamily="34" charset="0"/>
              </a:rPr>
              <a:t> party software companies.</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Can store up to 10 pre-set messages. </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Used with 3</a:t>
            </a:r>
            <a:r>
              <a:rPr lang="en-US" altLang="en-US" sz="1700" baseline="30000" dirty="0">
                <a:latin typeface="+mn-lt"/>
                <a:ea typeface="Times New Roman" panose="02020603050405020304" pitchFamily="18" charset="0"/>
                <a:cs typeface="Arial" panose="020B0604020202020204" pitchFamily="34" charset="0"/>
              </a:rPr>
              <a:t>rd</a:t>
            </a:r>
            <a:r>
              <a:rPr lang="en-US" altLang="en-US" sz="1700" dirty="0">
                <a:latin typeface="+mn-lt"/>
                <a:ea typeface="Times New Roman" panose="02020603050405020304" pitchFamily="18" charset="0"/>
                <a:cs typeface="Arial" panose="020B0604020202020204" pitchFamily="34" charset="0"/>
              </a:rPr>
              <a:t> party table management software</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Complete alpha input via USB keyboard.</a:t>
            </a:r>
          </a:p>
          <a:p>
            <a:pPr marL="285750" indent="-285750">
              <a:spcBef>
                <a:spcPct val="0"/>
              </a:spcBef>
              <a:spcAft>
                <a:spcPts val="300"/>
              </a:spcAft>
              <a:buClrTx/>
            </a:pPr>
            <a:r>
              <a:rPr lang="en-US" altLang="en-US" sz="1700" dirty="0">
                <a:latin typeface="+mn-lt"/>
                <a:ea typeface="Times New Roman" panose="02020603050405020304" pitchFamily="18" charset="0"/>
                <a:cs typeface="Arial" panose="020B0604020202020204" pitchFamily="34" charset="0"/>
              </a:rPr>
              <a:t>Fully integrated with Table scout transmitter.</a:t>
            </a:r>
          </a:p>
        </p:txBody>
      </p:sp>
      <p:sp>
        <p:nvSpPr>
          <p:cNvPr id="7" name="Rectangle 2"/>
          <p:cNvSpPr txBox="1">
            <a:spLocks noChangeArrowheads="1"/>
          </p:cNvSpPr>
          <p:nvPr/>
        </p:nvSpPr>
        <p:spPr>
          <a:xfrm>
            <a:off x="1730927" y="334567"/>
            <a:ext cx="5736673" cy="517183"/>
          </a:xfrm>
          <a:prstGeom prst="rect">
            <a:avLst/>
          </a:prstGeom>
        </p:spPr>
        <p:txBody>
          <a:bodyPr>
            <a:normAutofit lnSpcReduction="100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r>
              <a:rPr lang="en-US" altLang="en-US" sz="2800" dirty="0"/>
              <a:t>Integration ISTATION Transmitter</a:t>
            </a:r>
          </a:p>
        </p:txBody>
      </p:sp>
      <p:grpSp>
        <p:nvGrpSpPr>
          <p:cNvPr id="8" name="Group 7"/>
          <p:cNvGrpSpPr/>
          <p:nvPr/>
        </p:nvGrpSpPr>
        <p:grpSpPr>
          <a:xfrm>
            <a:off x="6745358" y="1053548"/>
            <a:ext cx="2068460" cy="2479611"/>
            <a:chOff x="849968" y="1176199"/>
            <a:chExt cx="1864963" cy="2142327"/>
          </a:xfrm>
        </p:grpSpPr>
        <p:pic>
          <p:nvPicPr>
            <p:cNvPr id="9" name="Picture 8"/>
            <p:cNvPicPr>
              <a:picLocks noChangeAspect="1"/>
            </p:cNvPicPr>
            <p:nvPr/>
          </p:nvPicPr>
          <p:blipFill>
            <a:blip r:embed="rId2" cstate="screen">
              <a:extLst>
                <a:ext uri="{BEBA8EAE-BF5A-486C-A8C5-ECC9F3942E4B}">
                  <a14:imgProps xmlns:a14="http://schemas.microsoft.com/office/drawing/2010/main">
                    <a14:imgLayer r:embed="rId3">
                      <a14:imgEffect>
                        <a14:backgroundRemoval t="0" b="99674" l="179" r="100000"/>
                      </a14:imgEffect>
                    </a14:imgLayer>
                  </a14:imgProps>
                </a:ext>
                <a:ext uri="{28A0092B-C50C-407E-A947-70E740481C1C}">
                  <a14:useLocalDpi xmlns:a14="http://schemas.microsoft.com/office/drawing/2010/main"/>
                </a:ext>
              </a:extLst>
            </a:blip>
            <a:stretch>
              <a:fillRect/>
            </a:stretch>
          </p:blipFill>
          <p:spPr>
            <a:xfrm>
              <a:off x="849968" y="1176199"/>
              <a:ext cx="1864963" cy="2041468"/>
            </a:xfrm>
            <a:prstGeom prst="rect">
              <a:avLst/>
            </a:prstGeom>
          </p:spPr>
        </p:pic>
        <p:sp>
          <p:nvSpPr>
            <p:cNvPr id="10" name="TextBox 9"/>
            <p:cNvSpPr txBox="1"/>
            <p:nvPr/>
          </p:nvSpPr>
          <p:spPr>
            <a:xfrm>
              <a:off x="1642356" y="3056916"/>
              <a:ext cx="778565" cy="261610"/>
            </a:xfrm>
            <a:prstGeom prst="rect">
              <a:avLst/>
            </a:prstGeom>
            <a:noFill/>
          </p:spPr>
          <p:txBody>
            <a:bodyPr wrap="square" rtlCol="0">
              <a:spAutoFit/>
            </a:bodyPr>
            <a:lstStyle/>
            <a:p>
              <a:r>
                <a:rPr lang="en-US" sz="1100" b="1" dirty="0"/>
                <a:t>ISTATION</a:t>
              </a:r>
            </a:p>
          </p:txBody>
        </p:sp>
      </p:grpSp>
    </p:spTree>
    <p:extLst>
      <p:ext uri="{BB962C8B-B14F-4D97-AF65-F5344CB8AC3E}">
        <p14:creationId xmlns:p14="http://schemas.microsoft.com/office/powerpoint/2010/main" val="996996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30927" y="334567"/>
            <a:ext cx="5736673" cy="533450"/>
          </a:xfrm>
          <a:prstGeom prst="rect">
            <a:avLst/>
          </a:prstGeom>
        </p:spPr>
        <p:txBody>
          <a:bodyPr>
            <a:normAutofit fontScale="62500" lnSpcReduction="200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r>
              <a:rPr lang="en-US" altLang="en-US" sz="2800" dirty="0"/>
              <a:t>Extending Range using ISTATION Transmitter </a:t>
            </a:r>
          </a:p>
          <a:p>
            <a:r>
              <a:rPr lang="en-US" altLang="en-US" sz="2800" dirty="0"/>
              <a:t>Repeater vs Multicast</a:t>
            </a:r>
          </a:p>
        </p:txBody>
      </p:sp>
      <p:sp>
        <p:nvSpPr>
          <p:cNvPr id="15" name="TextBox 14"/>
          <p:cNvSpPr txBox="1"/>
          <p:nvPr/>
        </p:nvSpPr>
        <p:spPr>
          <a:xfrm>
            <a:off x="506972" y="804157"/>
            <a:ext cx="1257300" cy="369332"/>
          </a:xfrm>
          <a:prstGeom prst="rect">
            <a:avLst/>
          </a:prstGeom>
          <a:noFill/>
        </p:spPr>
        <p:txBody>
          <a:bodyPr wrap="square" rtlCol="0">
            <a:spAutoFit/>
          </a:bodyPr>
          <a:lstStyle/>
          <a:p>
            <a:r>
              <a:rPr lang="en-US" b="1" u="sng" dirty="0"/>
              <a:t>Repeater</a:t>
            </a:r>
          </a:p>
        </p:txBody>
      </p:sp>
      <p:sp>
        <p:nvSpPr>
          <p:cNvPr id="12" name="Oval 11"/>
          <p:cNvSpPr/>
          <p:nvPr/>
        </p:nvSpPr>
        <p:spPr>
          <a:xfrm>
            <a:off x="1468997" y="2480281"/>
            <a:ext cx="2762250" cy="233912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2245676" y="3059632"/>
            <a:ext cx="1004965" cy="885264"/>
          </a:xfrm>
          <a:prstGeom prst="rect">
            <a:avLst/>
          </a:prstGeom>
        </p:spPr>
      </p:pic>
      <p:sp>
        <p:nvSpPr>
          <p:cNvPr id="13" name="Oval 12"/>
          <p:cNvSpPr/>
          <p:nvPr/>
        </p:nvSpPr>
        <p:spPr>
          <a:xfrm>
            <a:off x="3215726" y="2504832"/>
            <a:ext cx="2762250" cy="225742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946504" y="2432653"/>
            <a:ext cx="2762250" cy="225742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4097823" y="2989968"/>
            <a:ext cx="1004965" cy="885264"/>
          </a:xfrm>
          <a:prstGeom prst="rect">
            <a:avLst/>
          </a:prstGeom>
        </p:spPr>
      </p:pic>
      <p:pic>
        <p:nvPicPr>
          <p:cNvPr id="17" name="Picture 16"/>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5711127" y="2947899"/>
            <a:ext cx="1004965" cy="885264"/>
          </a:xfrm>
          <a:prstGeom prst="rect">
            <a:avLst/>
          </a:prstGeom>
        </p:spPr>
      </p:pic>
      <p:sp>
        <p:nvSpPr>
          <p:cNvPr id="18" name="TextBox 17"/>
          <p:cNvSpPr txBox="1"/>
          <p:nvPr/>
        </p:nvSpPr>
        <p:spPr>
          <a:xfrm>
            <a:off x="2477741" y="3991113"/>
            <a:ext cx="809625" cy="369332"/>
          </a:xfrm>
          <a:prstGeom prst="rect">
            <a:avLst/>
          </a:prstGeom>
          <a:noFill/>
        </p:spPr>
        <p:txBody>
          <a:bodyPr wrap="square" rtlCol="0">
            <a:spAutoFit/>
          </a:bodyPr>
          <a:lstStyle/>
          <a:p>
            <a:pPr algn="ctr"/>
            <a:r>
              <a:rPr lang="en-US" sz="900" dirty="0"/>
              <a:t>Paging Transmitter</a:t>
            </a:r>
          </a:p>
        </p:txBody>
      </p:sp>
      <p:sp>
        <p:nvSpPr>
          <p:cNvPr id="19" name="TextBox 18"/>
          <p:cNvSpPr txBox="1"/>
          <p:nvPr/>
        </p:nvSpPr>
        <p:spPr>
          <a:xfrm>
            <a:off x="4334710" y="3918273"/>
            <a:ext cx="809625" cy="230832"/>
          </a:xfrm>
          <a:prstGeom prst="rect">
            <a:avLst/>
          </a:prstGeom>
          <a:noFill/>
        </p:spPr>
        <p:txBody>
          <a:bodyPr wrap="square" rtlCol="0">
            <a:spAutoFit/>
          </a:bodyPr>
          <a:lstStyle/>
          <a:p>
            <a:pPr algn="ctr"/>
            <a:r>
              <a:rPr lang="en-US" sz="900" dirty="0"/>
              <a:t>Repeater</a:t>
            </a:r>
          </a:p>
        </p:txBody>
      </p:sp>
      <p:sp>
        <p:nvSpPr>
          <p:cNvPr id="20" name="TextBox 19"/>
          <p:cNvSpPr txBox="1"/>
          <p:nvPr/>
        </p:nvSpPr>
        <p:spPr>
          <a:xfrm>
            <a:off x="6064231" y="3888582"/>
            <a:ext cx="809625" cy="230832"/>
          </a:xfrm>
          <a:prstGeom prst="rect">
            <a:avLst/>
          </a:prstGeom>
          <a:noFill/>
        </p:spPr>
        <p:txBody>
          <a:bodyPr wrap="square" rtlCol="0">
            <a:spAutoFit/>
          </a:bodyPr>
          <a:lstStyle/>
          <a:p>
            <a:pPr algn="ctr"/>
            <a:r>
              <a:rPr lang="en-US" sz="900" dirty="0"/>
              <a:t>Repeater</a:t>
            </a:r>
          </a:p>
        </p:txBody>
      </p:sp>
      <p:sp>
        <p:nvSpPr>
          <p:cNvPr id="21" name="TextBox 20"/>
          <p:cNvSpPr txBox="1"/>
          <p:nvPr/>
        </p:nvSpPr>
        <p:spPr>
          <a:xfrm>
            <a:off x="1135622" y="2320166"/>
            <a:ext cx="809625" cy="400110"/>
          </a:xfrm>
          <a:prstGeom prst="rect">
            <a:avLst/>
          </a:prstGeom>
          <a:noFill/>
        </p:spPr>
        <p:txBody>
          <a:bodyPr wrap="square" rtlCol="0">
            <a:spAutoFit/>
          </a:bodyPr>
          <a:lstStyle/>
          <a:p>
            <a:pPr algn="ctr"/>
            <a:r>
              <a:rPr lang="en-US" sz="1000" b="1" dirty="0"/>
              <a:t>Normal Range</a:t>
            </a:r>
          </a:p>
        </p:txBody>
      </p:sp>
      <p:sp>
        <p:nvSpPr>
          <p:cNvPr id="22" name="TextBox 21"/>
          <p:cNvSpPr txBox="1"/>
          <p:nvPr/>
        </p:nvSpPr>
        <p:spPr>
          <a:xfrm>
            <a:off x="5027555" y="1924417"/>
            <a:ext cx="809625" cy="400110"/>
          </a:xfrm>
          <a:prstGeom prst="rect">
            <a:avLst/>
          </a:prstGeom>
          <a:noFill/>
        </p:spPr>
        <p:txBody>
          <a:bodyPr wrap="square" rtlCol="0">
            <a:spAutoFit/>
          </a:bodyPr>
          <a:lstStyle/>
          <a:p>
            <a:pPr algn="ctr"/>
            <a:r>
              <a:rPr lang="en-US" sz="1000" b="1" dirty="0"/>
              <a:t>Extended Range</a:t>
            </a:r>
          </a:p>
        </p:txBody>
      </p:sp>
      <p:cxnSp>
        <p:nvCxnSpPr>
          <p:cNvPr id="24" name="Straight Connector 23"/>
          <p:cNvCxnSpPr/>
          <p:nvPr/>
        </p:nvCxnSpPr>
        <p:spPr>
          <a:xfrm>
            <a:off x="1792847" y="2689498"/>
            <a:ext cx="489554" cy="429236"/>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4834150" y="2324528"/>
            <a:ext cx="530366" cy="482998"/>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5553862" y="2314670"/>
            <a:ext cx="489554" cy="429236"/>
          </a:xfrm>
          <a:prstGeom prst="line">
            <a:avLst/>
          </a:prstGeom>
        </p:spPr>
        <p:style>
          <a:lnRef idx="2">
            <a:schemeClr val="dk1"/>
          </a:lnRef>
          <a:fillRef idx="0">
            <a:schemeClr val="dk1"/>
          </a:fillRef>
          <a:effectRef idx="1">
            <a:schemeClr val="dk1"/>
          </a:effectRef>
          <a:fontRef idx="minor">
            <a:schemeClr val="tx1"/>
          </a:fontRef>
        </p:style>
      </p:cxnSp>
      <p:grpSp>
        <p:nvGrpSpPr>
          <p:cNvPr id="28" name="Group 27"/>
          <p:cNvGrpSpPr/>
          <p:nvPr/>
        </p:nvGrpSpPr>
        <p:grpSpPr>
          <a:xfrm rot="1890270">
            <a:off x="3028655" y="3217009"/>
            <a:ext cx="753812" cy="788929"/>
            <a:chOff x="7035890" y="2088855"/>
            <a:chExt cx="753812" cy="788929"/>
          </a:xfrm>
        </p:grpSpPr>
        <p:sp>
          <p:nvSpPr>
            <p:cNvPr id="29" name="Arc 28"/>
            <p:cNvSpPr/>
            <p:nvPr/>
          </p:nvSpPr>
          <p:spPr>
            <a:xfrm>
              <a:off x="7035890" y="2235053"/>
              <a:ext cx="576469" cy="6427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rot="21119231">
              <a:off x="7348164" y="2160061"/>
              <a:ext cx="373190" cy="59416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rc 30"/>
            <p:cNvSpPr/>
            <p:nvPr/>
          </p:nvSpPr>
          <p:spPr>
            <a:xfrm>
              <a:off x="7427843" y="2088855"/>
              <a:ext cx="361859" cy="47673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 name="Group 31"/>
          <p:cNvGrpSpPr/>
          <p:nvPr/>
        </p:nvGrpSpPr>
        <p:grpSpPr>
          <a:xfrm rot="1483362">
            <a:off x="4807538" y="3189779"/>
            <a:ext cx="753812" cy="788929"/>
            <a:chOff x="7035890" y="2088855"/>
            <a:chExt cx="753812" cy="788929"/>
          </a:xfrm>
        </p:grpSpPr>
        <p:sp>
          <p:nvSpPr>
            <p:cNvPr id="33" name="Arc 32"/>
            <p:cNvSpPr/>
            <p:nvPr/>
          </p:nvSpPr>
          <p:spPr>
            <a:xfrm>
              <a:off x="7035890" y="2235053"/>
              <a:ext cx="576469" cy="6427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21119231">
              <a:off x="7348164" y="2160061"/>
              <a:ext cx="373190" cy="59416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a:off x="7427843" y="2088855"/>
              <a:ext cx="361859" cy="47673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TextBox 1"/>
          <p:cNvSpPr txBox="1"/>
          <p:nvPr/>
        </p:nvSpPr>
        <p:spPr>
          <a:xfrm>
            <a:off x="1561694" y="1036981"/>
            <a:ext cx="7091976" cy="954107"/>
          </a:xfrm>
          <a:prstGeom prst="rect">
            <a:avLst/>
          </a:prstGeom>
          <a:noFill/>
        </p:spPr>
        <p:txBody>
          <a:bodyPr wrap="square" rtlCol="0">
            <a:spAutoFit/>
          </a:bodyPr>
          <a:lstStyle/>
          <a:p>
            <a:r>
              <a:rPr lang="en-US" sz="1400" dirty="0"/>
              <a:t>ISTATION can be used as a repeater to extend transmissions so that the signal can cover longer distances or be received on the other side of an obstruction. RF signal is sent from the original transmitter and receives by the other ISTATION that is within range.  The same signal is amplified and retransmitted to extend coverage.  </a:t>
            </a:r>
          </a:p>
        </p:txBody>
      </p:sp>
    </p:spTree>
    <p:extLst>
      <p:ext uri="{BB962C8B-B14F-4D97-AF65-F5344CB8AC3E}">
        <p14:creationId xmlns:p14="http://schemas.microsoft.com/office/powerpoint/2010/main" val="242439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722" y="634563"/>
            <a:ext cx="8719931" cy="1569660"/>
          </a:xfrm>
          <a:prstGeom prst="rect">
            <a:avLst/>
          </a:prstGeom>
          <a:noFill/>
        </p:spPr>
        <p:txBody>
          <a:bodyPr wrap="square" rtlCol="0">
            <a:spAutoFit/>
          </a:bodyPr>
          <a:lstStyle/>
          <a:p>
            <a:r>
              <a:rPr lang="en-US" sz="1600" b="1" u="sng" dirty="0"/>
              <a:t>Multicast Option</a:t>
            </a:r>
          </a:p>
          <a:p>
            <a:r>
              <a:rPr lang="en-US" sz="1600" dirty="0"/>
              <a:t>Multicast is the ability for JTECH transmitters to cascade pages to a series of transmitters over an IT network.  The cascade allows the user to cover a significant portion of a facility(</a:t>
            </a:r>
            <a:r>
              <a:rPr lang="en-US" sz="1600" dirty="0" err="1"/>
              <a:t>ies</a:t>
            </a:r>
            <a:r>
              <a:rPr lang="en-US" sz="1600" dirty="0"/>
              <a:t>) without the needs for radio repeaters or large scale broadcast antennas.  The use of multi-cast also allows facilities to expand their reach in very short order just by adding a new transmitter to the area that they want covered.</a:t>
            </a:r>
          </a:p>
        </p:txBody>
      </p:sp>
      <p:sp>
        <p:nvSpPr>
          <p:cNvPr id="36" name="Rectangle 2"/>
          <p:cNvSpPr txBox="1">
            <a:spLocks noChangeArrowheads="1"/>
          </p:cNvSpPr>
          <p:nvPr/>
        </p:nvSpPr>
        <p:spPr>
          <a:xfrm>
            <a:off x="1730927" y="334567"/>
            <a:ext cx="5736673" cy="533450"/>
          </a:xfrm>
          <a:prstGeom prst="rect">
            <a:avLst/>
          </a:prstGeom>
        </p:spPr>
        <p:txBody>
          <a:bodyPr>
            <a:normAutofit fontScale="62500" lnSpcReduction="200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r>
              <a:rPr lang="en-US" altLang="en-US" sz="2800" dirty="0"/>
              <a:t>Extending Range using ISTATION Transmitter </a:t>
            </a:r>
          </a:p>
          <a:p>
            <a:r>
              <a:rPr lang="en-US" altLang="en-US" sz="2800" dirty="0"/>
              <a:t>Repeater vs Multicast</a:t>
            </a:r>
          </a:p>
        </p:txBody>
      </p:sp>
      <p:grpSp>
        <p:nvGrpSpPr>
          <p:cNvPr id="5" name="Group 4">
            <a:extLst>
              <a:ext uri="{FF2B5EF4-FFF2-40B4-BE49-F238E27FC236}">
                <a16:creationId xmlns:a16="http://schemas.microsoft.com/office/drawing/2014/main" id="{4ED3DB4C-9D78-4FAD-81D1-00413254F608}"/>
              </a:ext>
            </a:extLst>
          </p:cNvPr>
          <p:cNvGrpSpPr/>
          <p:nvPr/>
        </p:nvGrpSpPr>
        <p:grpSpPr>
          <a:xfrm>
            <a:off x="1171455" y="2122812"/>
            <a:ext cx="5872692" cy="2617025"/>
            <a:chOff x="1171455" y="2122812"/>
            <a:chExt cx="5872692" cy="2617025"/>
          </a:xfrm>
        </p:grpSpPr>
        <p:grpSp>
          <p:nvGrpSpPr>
            <p:cNvPr id="125" name="Group 124"/>
            <p:cNvGrpSpPr/>
            <p:nvPr/>
          </p:nvGrpSpPr>
          <p:grpSpPr>
            <a:xfrm>
              <a:off x="1171455" y="2122812"/>
              <a:ext cx="5872692" cy="2613085"/>
              <a:chOff x="1250967" y="2289872"/>
              <a:chExt cx="5872692" cy="2613085"/>
            </a:xfrm>
          </p:grpSpPr>
          <p:grpSp>
            <p:nvGrpSpPr>
              <p:cNvPr id="87" name="Group 86"/>
              <p:cNvGrpSpPr/>
              <p:nvPr/>
            </p:nvGrpSpPr>
            <p:grpSpPr>
              <a:xfrm>
                <a:off x="1266532" y="2540624"/>
                <a:ext cx="2312026" cy="2271241"/>
                <a:chOff x="5088835" y="2377080"/>
                <a:chExt cx="2040835" cy="2122033"/>
              </a:xfrm>
            </p:grpSpPr>
            <p:sp>
              <p:nvSpPr>
                <p:cNvPr id="48" name="Cube 47"/>
                <p:cNvSpPr/>
                <p:nvPr/>
              </p:nvSpPr>
              <p:spPr>
                <a:xfrm>
                  <a:off x="5088835" y="2377080"/>
                  <a:ext cx="2040835" cy="2122033"/>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V="1">
                  <a:off x="5088835" y="3260915"/>
                  <a:ext cx="1514060" cy="2"/>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flipV="1">
                  <a:off x="5088835" y="3685844"/>
                  <a:ext cx="1514060" cy="2"/>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a:xfrm flipV="1">
                  <a:off x="5088835" y="4110778"/>
                  <a:ext cx="1514060" cy="2"/>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flipV="1">
                  <a:off x="6602895" y="2740373"/>
                  <a:ext cx="526775" cy="514089"/>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79" name="Straight Connector 78"/>
                <p:cNvCxnSpPr>
                  <a:endCxn id="48" idx="5"/>
                </p:cNvCxnSpPr>
                <p:nvPr/>
              </p:nvCxnSpPr>
              <p:spPr>
                <a:xfrm flipV="1">
                  <a:off x="6650212" y="3182992"/>
                  <a:ext cx="479458" cy="470529"/>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flipV="1">
                  <a:off x="6635785" y="3644181"/>
                  <a:ext cx="493885" cy="441963"/>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1266532" y="3310077"/>
                <a:ext cx="834887" cy="230832"/>
              </a:xfrm>
              <a:prstGeom prst="rect">
                <a:avLst/>
              </a:prstGeom>
              <a:noFill/>
            </p:spPr>
            <p:txBody>
              <a:bodyPr wrap="square" rtlCol="0">
                <a:spAutoFit/>
              </a:bodyPr>
              <a:lstStyle/>
              <a:p>
                <a:r>
                  <a:rPr lang="en-US" sz="900" dirty="0"/>
                  <a:t>4th Floor</a:t>
                </a:r>
              </a:p>
            </p:txBody>
          </p:sp>
          <p:sp>
            <p:nvSpPr>
              <p:cNvPr id="53" name="TextBox 52"/>
              <p:cNvSpPr txBox="1"/>
              <p:nvPr/>
            </p:nvSpPr>
            <p:spPr>
              <a:xfrm>
                <a:off x="1258247" y="3736898"/>
                <a:ext cx="834887" cy="230832"/>
              </a:xfrm>
              <a:prstGeom prst="rect">
                <a:avLst/>
              </a:prstGeom>
              <a:noFill/>
            </p:spPr>
            <p:txBody>
              <a:bodyPr wrap="square" rtlCol="0">
                <a:spAutoFit/>
              </a:bodyPr>
              <a:lstStyle/>
              <a:p>
                <a:r>
                  <a:rPr lang="en-US" sz="900" dirty="0"/>
                  <a:t>3rd Floor</a:t>
                </a:r>
              </a:p>
            </p:txBody>
          </p:sp>
          <p:sp>
            <p:nvSpPr>
              <p:cNvPr id="54" name="TextBox 53"/>
              <p:cNvSpPr txBox="1"/>
              <p:nvPr/>
            </p:nvSpPr>
            <p:spPr>
              <a:xfrm>
                <a:off x="1266531" y="4183960"/>
                <a:ext cx="834887" cy="230832"/>
              </a:xfrm>
              <a:prstGeom prst="rect">
                <a:avLst/>
              </a:prstGeom>
              <a:noFill/>
            </p:spPr>
            <p:txBody>
              <a:bodyPr wrap="square" rtlCol="0">
                <a:spAutoFit/>
              </a:bodyPr>
              <a:lstStyle/>
              <a:p>
                <a:r>
                  <a:rPr lang="en-US" sz="900" dirty="0"/>
                  <a:t>2nd Floor</a:t>
                </a:r>
              </a:p>
            </p:txBody>
          </p:sp>
          <p:pic>
            <p:nvPicPr>
              <p:cNvPr id="47" name="Picture 46"/>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1944425" y="3081544"/>
                <a:ext cx="293205" cy="258281"/>
              </a:xfrm>
              <a:prstGeom prst="rect">
                <a:avLst/>
              </a:prstGeom>
            </p:spPr>
          </p:pic>
          <p:pic>
            <p:nvPicPr>
              <p:cNvPr id="64" name="Picture 63"/>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2010052" y="4469683"/>
                <a:ext cx="293205" cy="258281"/>
              </a:xfrm>
              <a:prstGeom prst="rect">
                <a:avLst/>
              </a:prstGeom>
            </p:spPr>
          </p:pic>
          <p:pic>
            <p:nvPicPr>
              <p:cNvPr id="65" name="Picture 64"/>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2542437" y="3605204"/>
                <a:ext cx="293205" cy="258281"/>
              </a:xfrm>
              <a:prstGeom prst="rect">
                <a:avLst/>
              </a:prstGeom>
            </p:spPr>
          </p:pic>
          <p:sp>
            <p:nvSpPr>
              <p:cNvPr id="88" name="Rectangle 87"/>
              <p:cNvSpPr/>
              <p:nvPr/>
            </p:nvSpPr>
            <p:spPr>
              <a:xfrm>
                <a:off x="2692539" y="4505436"/>
                <a:ext cx="152400" cy="27954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90" name="Straight Connector 89"/>
              <p:cNvCxnSpPr>
                <a:stCxn id="64" idx="3"/>
              </p:cNvCxnSpPr>
              <p:nvPr/>
            </p:nvCxnSpPr>
            <p:spPr>
              <a:xfrm flipV="1">
                <a:off x="2303257" y="3863485"/>
                <a:ext cx="315706" cy="73533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65" idx="1"/>
              </p:cNvCxnSpPr>
              <p:nvPr/>
            </p:nvCxnSpPr>
            <p:spPr>
              <a:xfrm flipH="1" flipV="1">
                <a:off x="2095045" y="3342489"/>
                <a:ext cx="447392" cy="391856"/>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grpSp>
            <p:nvGrpSpPr>
              <p:cNvPr id="99" name="Group 98"/>
              <p:cNvGrpSpPr/>
              <p:nvPr/>
            </p:nvGrpSpPr>
            <p:grpSpPr>
              <a:xfrm>
                <a:off x="4811633" y="2289872"/>
                <a:ext cx="2312026" cy="2271241"/>
                <a:chOff x="5088835" y="2377080"/>
                <a:chExt cx="2040835" cy="2122033"/>
              </a:xfrm>
            </p:grpSpPr>
            <p:sp>
              <p:nvSpPr>
                <p:cNvPr id="100" name="Cube 99"/>
                <p:cNvSpPr/>
                <p:nvPr/>
              </p:nvSpPr>
              <p:spPr>
                <a:xfrm>
                  <a:off x="5088835" y="2377080"/>
                  <a:ext cx="2040835" cy="2122033"/>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flipV="1">
                  <a:off x="5088835" y="3260915"/>
                  <a:ext cx="1514060" cy="2"/>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flipV="1">
                  <a:off x="5088835" y="3685844"/>
                  <a:ext cx="1514060" cy="2"/>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flipV="1">
                  <a:off x="5088835" y="4110778"/>
                  <a:ext cx="1514060" cy="2"/>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flipV="1">
                  <a:off x="6602895" y="2740373"/>
                  <a:ext cx="526775" cy="514089"/>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a:endCxn id="100" idx="5"/>
                </p:cNvCxnSpPr>
                <p:nvPr/>
              </p:nvCxnSpPr>
              <p:spPr>
                <a:xfrm flipV="1">
                  <a:off x="6650212" y="3182992"/>
                  <a:ext cx="479458" cy="470529"/>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p:nvPr/>
              </p:nvCxnSpPr>
              <p:spPr>
                <a:xfrm flipV="1">
                  <a:off x="6635785" y="3644181"/>
                  <a:ext cx="493885" cy="441963"/>
                </a:xfrm>
                <a:prstGeom prst="line">
                  <a:avLst/>
                </a:prstGeom>
                <a:ln w="9525">
                  <a:solidFill>
                    <a:schemeClr val="tx2">
                      <a:lumMod val="60000"/>
                      <a:lumOff val="40000"/>
                    </a:schemeClr>
                  </a:solidFill>
                </a:ln>
              </p:spPr>
              <p:style>
                <a:lnRef idx="2">
                  <a:schemeClr val="dk1"/>
                </a:lnRef>
                <a:fillRef idx="0">
                  <a:schemeClr val="dk1"/>
                </a:fillRef>
                <a:effectRef idx="1">
                  <a:schemeClr val="dk1"/>
                </a:effectRef>
                <a:fontRef idx="minor">
                  <a:schemeClr val="tx1"/>
                </a:fontRef>
              </p:style>
            </p:cxnSp>
          </p:grpSp>
          <p:pic>
            <p:nvPicPr>
              <p:cNvPr id="107" name="Picture 106"/>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5248919" y="3798935"/>
                <a:ext cx="293205" cy="258281"/>
              </a:xfrm>
              <a:prstGeom prst="rect">
                <a:avLst/>
              </a:prstGeom>
            </p:spPr>
          </p:pic>
          <p:pic>
            <p:nvPicPr>
              <p:cNvPr id="108" name="Picture 107"/>
              <p:cNvPicPr>
                <a:picLocks noChangeAspect="1"/>
              </p:cNvPicPr>
              <p:nvPr/>
            </p:nvPicPr>
            <p:blipFill>
              <a:blip r:embed="rId2" cstate="screen">
                <a:extLst>
                  <a:ext uri="{BEBA8EAE-BF5A-486C-A8C5-ECC9F3942E4B}">
                    <a14:imgProps xmlns:a14="http://schemas.microsoft.com/office/drawing/2010/main">
                      <a14:imgLayer r:embed="rId3">
                        <a14:imgEffect>
                          <a14:backgroundRemoval t="892" b="98960" l="262" r="97906"/>
                        </a14:imgEffect>
                      </a14:imgLayer>
                    </a14:imgProps>
                  </a:ext>
                  <a:ext uri="{28A0092B-C50C-407E-A947-70E740481C1C}">
                    <a14:useLocalDpi xmlns:a14="http://schemas.microsoft.com/office/drawing/2010/main"/>
                  </a:ext>
                </a:extLst>
              </a:blip>
              <a:stretch>
                <a:fillRect/>
              </a:stretch>
            </p:blipFill>
            <p:spPr>
              <a:xfrm>
                <a:off x="6081252" y="2929461"/>
                <a:ext cx="293205" cy="258281"/>
              </a:xfrm>
              <a:prstGeom prst="rect">
                <a:avLst/>
              </a:prstGeom>
            </p:spPr>
          </p:pic>
          <p:cxnSp>
            <p:nvCxnSpPr>
              <p:cNvPr id="112" name="Straight Connector 111"/>
              <p:cNvCxnSpPr/>
              <p:nvPr/>
            </p:nvCxnSpPr>
            <p:spPr>
              <a:xfrm flipV="1">
                <a:off x="5418761" y="3114149"/>
                <a:ext cx="822052" cy="792668"/>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250967" y="4585720"/>
                <a:ext cx="834887" cy="230832"/>
              </a:xfrm>
              <a:prstGeom prst="rect">
                <a:avLst/>
              </a:prstGeom>
              <a:noFill/>
            </p:spPr>
            <p:txBody>
              <a:bodyPr wrap="square" rtlCol="0">
                <a:spAutoFit/>
              </a:bodyPr>
              <a:lstStyle/>
              <a:p>
                <a:r>
                  <a:rPr lang="en-US" sz="900" dirty="0"/>
                  <a:t>1st Floor</a:t>
                </a:r>
              </a:p>
            </p:txBody>
          </p:sp>
          <p:sp>
            <p:nvSpPr>
              <p:cNvPr id="115" name="TextBox 114"/>
              <p:cNvSpPr txBox="1"/>
              <p:nvPr/>
            </p:nvSpPr>
            <p:spPr>
              <a:xfrm>
                <a:off x="2101419" y="2582997"/>
                <a:ext cx="880365" cy="261610"/>
              </a:xfrm>
              <a:prstGeom prst="rect">
                <a:avLst/>
              </a:prstGeom>
              <a:noFill/>
            </p:spPr>
            <p:txBody>
              <a:bodyPr wrap="square" rtlCol="0">
                <a:spAutoFit/>
              </a:bodyPr>
              <a:lstStyle/>
              <a:p>
                <a:r>
                  <a:rPr lang="en-US" sz="1100" dirty="0"/>
                  <a:t>1st Building</a:t>
                </a:r>
              </a:p>
            </p:txBody>
          </p:sp>
          <p:sp>
            <p:nvSpPr>
              <p:cNvPr id="116" name="TextBox 115"/>
              <p:cNvSpPr txBox="1"/>
              <p:nvPr/>
            </p:nvSpPr>
            <p:spPr>
              <a:xfrm>
                <a:off x="5536433" y="2367465"/>
                <a:ext cx="1027712" cy="261610"/>
              </a:xfrm>
              <a:prstGeom prst="rect">
                <a:avLst/>
              </a:prstGeom>
              <a:noFill/>
            </p:spPr>
            <p:txBody>
              <a:bodyPr wrap="square" rtlCol="0">
                <a:spAutoFit/>
              </a:bodyPr>
              <a:lstStyle/>
              <a:p>
                <a:r>
                  <a:rPr lang="en-US" sz="1100" dirty="0"/>
                  <a:t>2nd Building</a:t>
                </a:r>
              </a:p>
            </p:txBody>
          </p:sp>
          <p:cxnSp>
            <p:nvCxnSpPr>
              <p:cNvPr id="117" name="Straight Connector 116"/>
              <p:cNvCxnSpPr/>
              <p:nvPr/>
            </p:nvCxnSpPr>
            <p:spPr>
              <a:xfrm flipV="1">
                <a:off x="5360713" y="4056916"/>
                <a:ext cx="0" cy="759636"/>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2237630" y="4816552"/>
                <a:ext cx="3123083" cy="6687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V="1">
                <a:off x="2237630" y="4687393"/>
                <a:ext cx="0" cy="21556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3452870" y="4458238"/>
              <a:ext cx="1035861" cy="215444"/>
            </a:xfrm>
            <a:prstGeom prst="rect">
              <a:avLst/>
            </a:prstGeom>
            <a:noFill/>
          </p:spPr>
          <p:txBody>
            <a:bodyPr wrap="none" rtlCol="0">
              <a:spAutoFit/>
            </a:bodyPr>
            <a:lstStyle/>
            <a:p>
              <a:r>
                <a:rPr lang="en-US" sz="800" dirty="0"/>
                <a:t>Network connection</a:t>
              </a:r>
            </a:p>
          </p:txBody>
        </p:sp>
        <p:sp>
          <p:nvSpPr>
            <p:cNvPr id="3" name="Oval 2">
              <a:extLst>
                <a:ext uri="{FF2B5EF4-FFF2-40B4-BE49-F238E27FC236}">
                  <a16:creationId xmlns:a16="http://schemas.microsoft.com/office/drawing/2014/main" id="{B4A23A2B-55E9-45DC-A82E-3645AF0C8DA7}"/>
                </a:ext>
              </a:extLst>
            </p:cNvPr>
            <p:cNvSpPr/>
            <p:nvPr/>
          </p:nvSpPr>
          <p:spPr>
            <a:xfrm>
              <a:off x="1473240" y="2762401"/>
              <a:ext cx="1155795" cy="67574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D706489-E8EE-432C-9591-DC3B944A31FF}"/>
                </a:ext>
              </a:extLst>
            </p:cNvPr>
            <p:cNvSpPr/>
            <p:nvPr/>
          </p:nvSpPr>
          <p:spPr>
            <a:xfrm>
              <a:off x="1930541" y="3251173"/>
              <a:ext cx="1214904" cy="76104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15FE4E6-F43B-4BA7-9D91-C6CC6229C0AE}"/>
                </a:ext>
              </a:extLst>
            </p:cNvPr>
            <p:cNvSpPr/>
            <p:nvPr/>
          </p:nvSpPr>
          <p:spPr>
            <a:xfrm>
              <a:off x="1519150" y="4064094"/>
              <a:ext cx="1155795" cy="67574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B00BF8E-C34F-4C02-A68E-82BADF151284}"/>
                </a:ext>
              </a:extLst>
            </p:cNvPr>
            <p:cNvSpPr/>
            <p:nvPr/>
          </p:nvSpPr>
          <p:spPr>
            <a:xfrm>
              <a:off x="4702477" y="3368279"/>
              <a:ext cx="1233821" cy="71911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DE6538C-6846-4488-8C50-6AE094925EA7}"/>
                </a:ext>
              </a:extLst>
            </p:cNvPr>
            <p:cNvSpPr/>
            <p:nvPr/>
          </p:nvSpPr>
          <p:spPr>
            <a:xfrm>
              <a:off x="5577650" y="2570831"/>
              <a:ext cx="1155795" cy="67574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4448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4531" y="881269"/>
            <a:ext cx="6079435" cy="332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Small footprint / Sleek design unique to JTECH.</a:t>
            </a:r>
          </a:p>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Unique design includes transmitter, charger and pagers All-In-One unit.</a:t>
            </a:r>
          </a:p>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Holds up to 15 IQ pagers.</a:t>
            </a:r>
          </a:p>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Patented* automatic pager renumbering system allows all IQ pagers to be renumbered at the touch of a button.</a:t>
            </a:r>
          </a:p>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Backlit keypad and display for easy viewing.</a:t>
            </a:r>
          </a:p>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UHF Power - enough power to cover even the largest of properties.</a:t>
            </a:r>
          </a:p>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Duty alerts for quick reminders and communication.</a:t>
            </a:r>
          </a:p>
          <a:p>
            <a:pPr marL="285750" indent="-285750">
              <a:spcBef>
                <a:spcPct val="0"/>
              </a:spcBef>
              <a:spcAft>
                <a:spcPts val="400"/>
              </a:spcAft>
              <a:buClrTx/>
            </a:pPr>
            <a:r>
              <a:rPr lang="en-US" altLang="en-US" sz="1700" dirty="0">
                <a:latin typeface="+mn-lt"/>
                <a:ea typeface="Times New Roman" panose="02020603050405020304" pitchFamily="18" charset="0"/>
                <a:cs typeface="Arial" panose="020B0604020202020204" pitchFamily="34" charset="0"/>
              </a:rPr>
              <a:t>Menu-driven programming for ease of use.</a:t>
            </a:r>
          </a:p>
        </p:txBody>
      </p:sp>
      <p:sp>
        <p:nvSpPr>
          <p:cNvPr id="3" name="Rectangle 2"/>
          <p:cNvSpPr txBox="1">
            <a:spLocks noChangeArrowheads="1"/>
          </p:cNvSpPr>
          <p:nvPr/>
        </p:nvSpPr>
        <p:spPr>
          <a:xfrm>
            <a:off x="1701632" y="307127"/>
            <a:ext cx="5363106" cy="509943"/>
          </a:xfrm>
          <a:prstGeom prst="rect">
            <a:avLst/>
          </a:prstGeom>
        </p:spPr>
        <p:txBody>
          <a:bodyPr>
            <a:norm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r>
              <a:rPr lang="en-US" altLang="en-US" sz="2400" dirty="0"/>
              <a:t>IQAIO - All in One Transmitter</a:t>
            </a:r>
          </a:p>
        </p:txBody>
      </p:sp>
      <p:grpSp>
        <p:nvGrpSpPr>
          <p:cNvPr id="6" name="Group 5"/>
          <p:cNvGrpSpPr/>
          <p:nvPr/>
        </p:nvGrpSpPr>
        <p:grpSpPr>
          <a:xfrm>
            <a:off x="6270551" y="1153121"/>
            <a:ext cx="2187866" cy="2430282"/>
            <a:chOff x="5760278" y="2550517"/>
            <a:chExt cx="1880858" cy="2129698"/>
          </a:xfrm>
        </p:grpSpPr>
        <p:pic>
          <p:nvPicPr>
            <p:cNvPr id="7" name="Picture 6"/>
            <p:cNvPicPr>
              <a:picLocks noChangeAspect="1"/>
            </p:cNvPicPr>
            <p:nvPr/>
          </p:nvPicPr>
          <p:blipFill>
            <a:blip r:embed="rId2" cstate="screen">
              <a:extLst>
                <a:ext uri="{BEBA8EAE-BF5A-486C-A8C5-ECC9F3942E4B}">
                  <a14:imgProps xmlns:a14="http://schemas.microsoft.com/office/drawing/2010/main">
                    <a14:imgLayer r:embed="rId3">
                      <a14:imgEffect>
                        <a14:backgroundRemoval t="0" b="99284" l="0" r="100000"/>
                      </a14:imgEffect>
                    </a14:imgLayer>
                  </a14:imgProps>
                </a:ext>
                <a:ext uri="{28A0092B-C50C-407E-A947-70E740481C1C}">
                  <a14:useLocalDpi xmlns:a14="http://schemas.microsoft.com/office/drawing/2010/main"/>
                </a:ext>
              </a:extLst>
            </a:blip>
            <a:stretch>
              <a:fillRect/>
            </a:stretch>
          </p:blipFill>
          <p:spPr>
            <a:xfrm>
              <a:off x="5760278" y="2550517"/>
              <a:ext cx="1880858" cy="1825347"/>
            </a:xfrm>
            <a:prstGeom prst="rect">
              <a:avLst/>
            </a:prstGeom>
          </p:spPr>
        </p:pic>
        <p:sp>
          <p:nvSpPr>
            <p:cNvPr id="8" name="TextBox 7"/>
            <p:cNvSpPr txBox="1"/>
            <p:nvPr/>
          </p:nvSpPr>
          <p:spPr>
            <a:xfrm>
              <a:off x="5909359" y="4302621"/>
              <a:ext cx="1359458" cy="377594"/>
            </a:xfrm>
            <a:prstGeom prst="rect">
              <a:avLst/>
            </a:prstGeom>
            <a:noFill/>
          </p:spPr>
          <p:txBody>
            <a:bodyPr wrap="square" rtlCol="0">
              <a:spAutoFit/>
            </a:bodyPr>
            <a:lstStyle/>
            <a:p>
              <a:r>
                <a:rPr lang="en-US" sz="1100" b="1" dirty="0"/>
                <a:t>IQAIO – ALL IN ONE TRANSMITTER</a:t>
              </a:r>
            </a:p>
          </p:txBody>
        </p:sp>
      </p:grpSp>
    </p:spTree>
    <p:extLst>
      <p:ext uri="{BB962C8B-B14F-4D97-AF65-F5344CB8AC3E}">
        <p14:creationId xmlns:p14="http://schemas.microsoft.com/office/powerpoint/2010/main" val="424221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3"/>
          <p:cNvSpPr>
            <a:spLocks noGrp="1"/>
          </p:cNvSpPr>
          <p:nvPr>
            <p:ph type="title"/>
          </p:nvPr>
        </p:nvSpPr>
        <p:spPr>
          <a:xfrm>
            <a:off x="1485900" y="160742"/>
            <a:ext cx="6115050" cy="436960"/>
          </a:xfrm>
        </p:spPr>
        <p:txBody>
          <a:bodyPr rtlCol="0">
            <a:noAutofit/>
          </a:bodyPr>
          <a:lstStyle/>
          <a:p>
            <a:pPr>
              <a:defRPr/>
            </a:pPr>
            <a:r>
              <a:rPr lang="en-US" altLang="en-US" sz="2800" dirty="0">
                <a:latin typeface="+mn-lt"/>
              </a:rPr>
              <a:t>ServerCall</a:t>
            </a:r>
            <a:r>
              <a:rPr lang="en-US" altLang="en-US" sz="2800" baseline="30000" dirty="0">
                <a:latin typeface="+mn-lt"/>
                <a:cs typeface="Segoe UI" panose="020B0502040204020203" pitchFamily="34" charset="0"/>
              </a:rPr>
              <a:t> ®</a:t>
            </a:r>
            <a:r>
              <a:rPr lang="en-US" altLang="en-US" sz="2800" dirty="0">
                <a:latin typeface="+mn-lt"/>
              </a:rPr>
              <a:t>  Paging System</a:t>
            </a:r>
          </a:p>
        </p:txBody>
      </p:sp>
      <p:sp>
        <p:nvSpPr>
          <p:cNvPr id="286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98AD9AF7-48BB-4423-8F32-5CCDCE62C035}"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34</a:t>
            </a:fld>
            <a:endParaRPr lang="en-US" altLang="en-US" sz="900">
              <a:solidFill>
                <a:schemeClr val="bg1"/>
              </a:solidFill>
              <a:latin typeface="Times New Roman" panose="02020603050405020304" pitchFamily="18" charset="0"/>
              <a:cs typeface="Arial" panose="020B0604020202020204" pitchFamily="34" charset="0"/>
            </a:endParaRPr>
          </a:p>
        </p:txBody>
      </p:sp>
      <p:grpSp>
        <p:nvGrpSpPr>
          <p:cNvPr id="2" name="Group 1">
            <a:extLst>
              <a:ext uri="{FF2B5EF4-FFF2-40B4-BE49-F238E27FC236}">
                <a16:creationId xmlns:a16="http://schemas.microsoft.com/office/drawing/2014/main" id="{222F110A-5D80-42C0-A1E6-A0F08B156FBF}"/>
              </a:ext>
            </a:extLst>
          </p:cNvPr>
          <p:cNvGrpSpPr/>
          <p:nvPr/>
        </p:nvGrpSpPr>
        <p:grpSpPr>
          <a:xfrm>
            <a:off x="5588000" y="464218"/>
            <a:ext cx="2875863" cy="4303046"/>
            <a:chOff x="5588000" y="464218"/>
            <a:chExt cx="2875863" cy="4303046"/>
          </a:xfrm>
        </p:grpSpPr>
        <p:grpSp>
          <p:nvGrpSpPr>
            <p:cNvPr id="11" name="Group 10"/>
            <p:cNvGrpSpPr/>
            <p:nvPr/>
          </p:nvGrpSpPr>
          <p:grpSpPr>
            <a:xfrm>
              <a:off x="5588000" y="2672367"/>
              <a:ext cx="1802899" cy="2094897"/>
              <a:chOff x="292546" y="916445"/>
              <a:chExt cx="1802899" cy="2094897"/>
            </a:xfrm>
          </p:grpSpPr>
          <p:pic>
            <p:nvPicPr>
              <p:cNvPr id="12" name="Picture 11"/>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0" r="97953">
                            <a14:foregroundMark x1="1890" y1="26866" x2="10079" y2="26534"/>
                            <a14:foregroundMark x1="5827" y1="28027" x2="7402" y2="42952"/>
                            <a14:foregroundMark x1="11024" y1="26866" x2="11024" y2="44113"/>
                            <a14:foregroundMark x1="8976" y1="44610" x2="3780" y2="44942"/>
                            <a14:foregroundMark x1="2992" y1="26368" x2="3150" y2="42454"/>
                          </a14:backgroundRemoval>
                        </a14:imgEffect>
                      </a14:imgLayer>
                    </a14:imgProps>
                  </a:ext>
                  <a:ext uri="{28A0092B-C50C-407E-A947-70E740481C1C}">
                    <a14:useLocalDpi xmlns:a14="http://schemas.microsoft.com/office/drawing/2010/main"/>
                  </a:ext>
                </a:extLst>
              </a:blip>
              <a:stretch>
                <a:fillRect/>
              </a:stretch>
            </p:blipFill>
            <p:spPr>
              <a:xfrm>
                <a:off x="292546" y="916445"/>
                <a:ext cx="1802899" cy="1712044"/>
              </a:xfrm>
              <a:prstGeom prst="rect">
                <a:avLst/>
              </a:prstGeom>
            </p:spPr>
          </p:pic>
          <p:sp>
            <p:nvSpPr>
              <p:cNvPr id="13" name="TextBox 12"/>
              <p:cNvSpPr txBox="1"/>
              <p:nvPr/>
            </p:nvSpPr>
            <p:spPr>
              <a:xfrm>
                <a:off x="600269" y="2580455"/>
                <a:ext cx="1495176" cy="430887"/>
              </a:xfrm>
              <a:prstGeom prst="rect">
                <a:avLst/>
              </a:prstGeom>
              <a:noFill/>
            </p:spPr>
            <p:txBody>
              <a:bodyPr wrap="square" rtlCol="0">
                <a:spAutoFit/>
              </a:bodyPr>
              <a:lstStyle/>
              <a:p>
                <a:r>
                  <a:rPr lang="en-US" sz="1100" b="1" dirty="0"/>
                  <a:t>LTKSC12 – KITCHEN TRANSMITTER</a:t>
                </a:r>
              </a:p>
            </p:txBody>
          </p:sp>
        </p:grpSp>
        <p:grpSp>
          <p:nvGrpSpPr>
            <p:cNvPr id="14" name="Group 13"/>
            <p:cNvGrpSpPr/>
            <p:nvPr/>
          </p:nvGrpSpPr>
          <p:grpSpPr>
            <a:xfrm>
              <a:off x="6626737" y="464218"/>
              <a:ext cx="1837126" cy="2239465"/>
              <a:chOff x="299632" y="2743242"/>
              <a:chExt cx="1837126" cy="2239465"/>
            </a:xfrm>
          </p:grpSpPr>
          <p:pic>
            <p:nvPicPr>
              <p:cNvPr id="15" name="Picture 14"/>
              <p:cNvPicPr>
                <a:picLocks noChangeAspect="1"/>
              </p:cNvPicPr>
              <p:nvPr/>
            </p:nvPicPr>
            <p:blipFill>
              <a:blip r:embed="rId4" cstate="screen">
                <a:extLst>
                  <a:ext uri="{BEBA8EAE-BF5A-486C-A8C5-ECC9F3942E4B}">
                    <a14:imgProps xmlns:a14="http://schemas.microsoft.com/office/drawing/2010/main">
                      <a14:imgLayer r:embed="rId5">
                        <a14:imgEffect>
                          <a14:backgroundRemoval t="0" b="100000" l="1608" r="100000">
                            <a14:foregroundMark x1="2894" y1="29195" x2="10129" y2="28523"/>
                            <a14:foregroundMark x1="10129" y1="28523" x2="10129" y2="43456"/>
                            <a14:foregroundMark x1="2572" y1="30705" x2="2251" y2="49664"/>
                          </a14:backgroundRemoval>
                        </a14:imgEffect>
                      </a14:imgLayer>
                    </a14:imgProps>
                  </a:ext>
                  <a:ext uri="{28A0092B-C50C-407E-A947-70E740481C1C}">
                    <a14:useLocalDpi xmlns:a14="http://schemas.microsoft.com/office/drawing/2010/main"/>
                  </a:ext>
                </a:extLst>
              </a:blip>
              <a:stretch>
                <a:fillRect/>
              </a:stretch>
            </p:blipFill>
            <p:spPr>
              <a:xfrm>
                <a:off x="299632" y="2743242"/>
                <a:ext cx="1828921" cy="1752471"/>
              </a:xfrm>
              <a:prstGeom prst="rect">
                <a:avLst/>
              </a:prstGeom>
            </p:spPr>
          </p:pic>
          <p:sp>
            <p:nvSpPr>
              <p:cNvPr id="16" name="TextBox 15"/>
              <p:cNvSpPr txBox="1"/>
              <p:nvPr/>
            </p:nvSpPr>
            <p:spPr>
              <a:xfrm>
                <a:off x="641582" y="4551820"/>
                <a:ext cx="1495176" cy="430887"/>
              </a:xfrm>
              <a:prstGeom prst="rect">
                <a:avLst/>
              </a:prstGeom>
              <a:noFill/>
            </p:spPr>
            <p:txBody>
              <a:bodyPr wrap="square" rtlCol="0">
                <a:spAutoFit/>
              </a:bodyPr>
              <a:lstStyle/>
              <a:p>
                <a:r>
                  <a:rPr lang="en-US" sz="1100" b="1" dirty="0"/>
                  <a:t>LTKSC – KITCHEN TRANSMITTER</a:t>
                </a:r>
              </a:p>
            </p:txBody>
          </p:sp>
        </p:grpSp>
      </p:grpSp>
      <p:sp>
        <p:nvSpPr>
          <p:cNvPr id="17" name="Rectangle 16"/>
          <p:cNvSpPr/>
          <p:nvPr/>
        </p:nvSpPr>
        <p:spPr>
          <a:xfrm>
            <a:off x="367649" y="602383"/>
            <a:ext cx="5151407" cy="6447919"/>
          </a:xfrm>
          <a:prstGeom prst="rect">
            <a:avLst/>
          </a:prstGeom>
        </p:spPr>
        <p:txBody>
          <a:bodyPr wrap="square">
            <a:spAutoFit/>
          </a:bodyPr>
          <a:lstStyle/>
          <a:p>
            <a:pPr lvl="0"/>
            <a:r>
              <a:rPr lang="en-US" b="1" u="sng" dirty="0"/>
              <a:t>Features</a:t>
            </a:r>
          </a:p>
          <a:p>
            <a:pPr marL="285750" indent="-285750">
              <a:buFont typeface="Arial" panose="020B0604020202020204" pitchFamily="34" charset="0"/>
              <a:buChar char="•"/>
              <a:defRPr/>
            </a:pPr>
            <a:r>
              <a:rPr lang="en-US" altLang="en-US" dirty="0"/>
              <a:t>Page servers when food is ready for pick-up</a:t>
            </a:r>
          </a:p>
          <a:p>
            <a:pPr marL="285750" indent="-285750">
              <a:buFont typeface="Arial" panose="020B0604020202020204" pitchFamily="34" charset="0"/>
              <a:buChar char="•"/>
              <a:defRPr/>
            </a:pPr>
            <a:r>
              <a:rPr lang="en-US" altLang="en-US" dirty="0"/>
              <a:t>All page feature allows manager to send a message to entire staff</a:t>
            </a:r>
          </a:p>
          <a:p>
            <a:pPr marL="285750" indent="-285750">
              <a:buFont typeface="Arial" panose="020B0604020202020204" pitchFamily="34" charset="0"/>
              <a:buChar char="•"/>
              <a:defRPr/>
            </a:pPr>
            <a:r>
              <a:rPr lang="en-US" altLang="en-US" dirty="0"/>
              <a:t>Handles up to 24 servers &amp; 4 managers</a:t>
            </a:r>
          </a:p>
          <a:p>
            <a:pPr marL="285750" indent="-285750">
              <a:buFont typeface="Arial" panose="020B0604020202020204" pitchFamily="34" charset="0"/>
              <a:buChar char="•"/>
              <a:defRPr/>
            </a:pPr>
            <a:r>
              <a:rPr lang="en-US" altLang="en-US" dirty="0"/>
              <a:t>Page servers when food is ready for pick-up</a:t>
            </a:r>
          </a:p>
          <a:p>
            <a:pPr marL="285750" indent="-285750">
              <a:buFont typeface="Arial" panose="020B0604020202020204" pitchFamily="34" charset="0"/>
              <a:buChar char="•"/>
              <a:defRPr/>
            </a:pPr>
            <a:r>
              <a:rPr lang="en-US" altLang="en-US" dirty="0"/>
              <a:t>Auto server recall for prompt customer service w/ manager notification</a:t>
            </a:r>
          </a:p>
          <a:p>
            <a:pPr marL="285750" indent="-285750">
              <a:buFont typeface="Arial" panose="020B0604020202020204" pitchFamily="34" charset="0"/>
              <a:buChar char="•"/>
              <a:defRPr/>
            </a:pPr>
            <a:r>
              <a:rPr lang="en-US" altLang="en-US" dirty="0"/>
              <a:t>1x, 2x or 3x vibrations for flexibility</a:t>
            </a:r>
          </a:p>
          <a:p>
            <a:pPr marL="285750" indent="-285750">
              <a:buFont typeface="Arial" panose="020B0604020202020204" pitchFamily="34" charset="0"/>
              <a:buChar char="•"/>
              <a:defRPr/>
            </a:pPr>
            <a:r>
              <a:rPr lang="en-US" altLang="en-US" dirty="0"/>
              <a:t>Duty alerts for quick reminders &amp; communication</a:t>
            </a:r>
          </a:p>
          <a:p>
            <a:pPr marL="285750" indent="-285750">
              <a:buFont typeface="Arial" panose="020B0604020202020204" pitchFamily="34" charset="0"/>
              <a:buChar char="•"/>
              <a:defRPr/>
            </a:pPr>
            <a:r>
              <a:rPr lang="en-US" altLang="en-US" dirty="0"/>
              <a:t>Numerous mounting options</a:t>
            </a:r>
          </a:p>
          <a:p>
            <a:pPr marL="285750" indent="-285750">
              <a:buFont typeface="Arial" panose="020B0604020202020204" pitchFamily="34" charset="0"/>
              <a:buChar char="•"/>
              <a:defRPr/>
            </a:pPr>
            <a:r>
              <a:rPr lang="en-US" altLang="en-US" dirty="0"/>
              <a:t>Kitchen tough design</a:t>
            </a:r>
          </a:p>
          <a:p>
            <a:pPr marL="285750" indent="-285750">
              <a:buFont typeface="Arial" panose="020B0604020202020204" pitchFamily="34" charset="0"/>
              <a:buChar char="•"/>
              <a:defRPr/>
            </a:pPr>
            <a:r>
              <a:rPr lang="en-US" altLang="en-US" dirty="0"/>
              <a:t>Cancel Panel ready</a:t>
            </a:r>
          </a:p>
          <a:p>
            <a:pPr marL="285750" indent="-285750">
              <a:buFont typeface="Arial" panose="020B0604020202020204" pitchFamily="34" charset="0"/>
              <a:buChar char="•"/>
              <a:defRPr/>
            </a:pPr>
            <a:r>
              <a:rPr lang="en-US" altLang="en-US" dirty="0"/>
              <a:t>Fully programmable at the store level</a:t>
            </a:r>
          </a:p>
          <a:p>
            <a:pPr marL="285750" indent="-285750">
              <a:buFont typeface="Arial" panose="020B0604020202020204" pitchFamily="34" charset="0"/>
              <a:buChar char="•"/>
              <a:defRPr/>
            </a:pPr>
            <a:r>
              <a:rPr lang="en-US" altLang="en-US" dirty="0"/>
              <a:t>Also available with 12 server positions</a:t>
            </a:r>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a:p>
            <a:pPr marL="285750" indent="-28575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1914527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1098273" y="379222"/>
            <a:ext cx="7277100" cy="310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228528" rIns="0" bIns="0" anchor="ctr">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ClrTx/>
              <a:buFontTx/>
              <a:buNone/>
            </a:pPr>
            <a:endParaRPr lang="en-US" altLang="en-US" sz="1700" b="1" dirty="0">
              <a:solidFill>
                <a:srgbClr val="365F91"/>
              </a:solidFill>
              <a:latin typeface="+mn-lt"/>
              <a:ea typeface="Times New Roman" panose="02020603050405020304" pitchFamily="18" charset="0"/>
              <a:cs typeface="Arial" panose="020B0604020202020204" pitchFamily="34" charset="0"/>
            </a:endParaRPr>
          </a:p>
          <a:p>
            <a:pPr eaLnBrk="1" hangingPunct="1">
              <a:spcBef>
                <a:spcPct val="0"/>
              </a:spcBef>
              <a:buClrTx/>
              <a:buFontTx/>
              <a:buNone/>
            </a:pPr>
            <a:r>
              <a:rPr lang="en-US" altLang="en-US" sz="1700" dirty="0">
                <a:solidFill>
                  <a:srgbClr val="000000"/>
                </a:solidFill>
                <a:latin typeface="+mn-lt"/>
                <a:ea typeface="Times New Roman" panose="02020603050405020304" pitchFamily="18" charset="0"/>
                <a:cs typeface="Arial" panose="020B0604020202020204" pitchFamily="34" charset="0"/>
              </a:rPr>
              <a:t>The ServerCall has the option of an additional /cancel panel. The second panel</a:t>
            </a:r>
          </a:p>
          <a:p>
            <a:pPr eaLnBrk="1" hangingPunct="1">
              <a:spcBef>
                <a:spcPct val="0"/>
              </a:spcBef>
              <a:buClrTx/>
              <a:buFontTx/>
              <a:buNone/>
            </a:pPr>
            <a:r>
              <a:rPr lang="en-US" altLang="en-US" sz="1700" dirty="0">
                <a:solidFill>
                  <a:srgbClr val="000000"/>
                </a:solidFill>
                <a:latin typeface="+mn-lt"/>
                <a:ea typeface="Times New Roman" panose="02020603050405020304" pitchFamily="18" charset="0"/>
                <a:cs typeface="Arial" panose="020B0604020202020204" pitchFamily="34" charset="0"/>
              </a:rPr>
              <a:t>is plugged into the first and placed in another location. This second panel allows </a:t>
            </a:r>
          </a:p>
          <a:p>
            <a:pPr eaLnBrk="1" hangingPunct="1">
              <a:spcBef>
                <a:spcPct val="0"/>
              </a:spcBef>
              <a:buClrTx/>
              <a:buFontTx/>
              <a:buNone/>
            </a:pPr>
            <a:r>
              <a:rPr lang="en-US" altLang="en-US" sz="1700" dirty="0">
                <a:solidFill>
                  <a:srgbClr val="000000"/>
                </a:solidFill>
                <a:latin typeface="+mn-lt"/>
                <a:ea typeface="Times New Roman" panose="02020603050405020304" pitchFamily="18" charset="0"/>
                <a:cs typeface="Arial" panose="020B0604020202020204" pitchFamily="34" charset="0"/>
              </a:rPr>
              <a:t>you to send a page or cancel a page from either unit. This can be especially </a:t>
            </a:r>
          </a:p>
          <a:p>
            <a:pPr eaLnBrk="1" hangingPunct="1">
              <a:spcBef>
                <a:spcPct val="0"/>
              </a:spcBef>
              <a:buClrTx/>
              <a:buFontTx/>
              <a:buNone/>
            </a:pPr>
            <a:r>
              <a:rPr lang="en-US" altLang="en-US" sz="1700" dirty="0">
                <a:solidFill>
                  <a:srgbClr val="000000"/>
                </a:solidFill>
                <a:latin typeface="+mn-lt"/>
                <a:ea typeface="Times New Roman" panose="02020603050405020304" pitchFamily="18" charset="0"/>
                <a:cs typeface="Arial" panose="020B0604020202020204" pitchFamily="34" charset="0"/>
              </a:rPr>
              <a:t>useful when using an expeditor system or when you need to send pages from </a:t>
            </a:r>
          </a:p>
          <a:p>
            <a:pPr eaLnBrk="1" hangingPunct="1">
              <a:spcBef>
                <a:spcPct val="0"/>
              </a:spcBef>
              <a:buClrTx/>
              <a:buFontTx/>
              <a:buNone/>
            </a:pPr>
            <a:r>
              <a:rPr lang="en-US" altLang="en-US" sz="1700" dirty="0">
                <a:solidFill>
                  <a:srgbClr val="000000"/>
                </a:solidFill>
                <a:latin typeface="+mn-lt"/>
                <a:ea typeface="Times New Roman" panose="02020603050405020304" pitchFamily="18" charset="0"/>
                <a:cs typeface="Arial" panose="020B0604020202020204" pitchFamily="34" charset="0"/>
              </a:rPr>
              <a:t>different parts of the kitchen. </a:t>
            </a:r>
            <a:br>
              <a:rPr lang="en-US" altLang="en-US" sz="1700" dirty="0">
                <a:solidFill>
                  <a:srgbClr val="000000"/>
                </a:solidFill>
                <a:latin typeface="+mn-lt"/>
                <a:ea typeface="Times New Roman" panose="02020603050405020304" pitchFamily="18" charset="0"/>
                <a:cs typeface="Arial" panose="020B0604020202020204" pitchFamily="34" charset="0"/>
              </a:rPr>
            </a:br>
            <a:br>
              <a:rPr lang="en-US" altLang="en-US" sz="1700" dirty="0">
                <a:solidFill>
                  <a:srgbClr val="000000"/>
                </a:solidFill>
                <a:latin typeface="+mn-lt"/>
                <a:ea typeface="Times New Roman" panose="02020603050405020304" pitchFamily="18" charset="0"/>
                <a:cs typeface="Arial" panose="020B0604020202020204" pitchFamily="34" charset="0"/>
              </a:rPr>
            </a:br>
            <a:r>
              <a:rPr lang="en-US" altLang="en-US" sz="1700" dirty="0">
                <a:solidFill>
                  <a:srgbClr val="000000"/>
                </a:solidFill>
                <a:latin typeface="+mn-lt"/>
                <a:ea typeface="Times New Roman" panose="02020603050405020304" pitchFamily="18" charset="0"/>
                <a:cs typeface="Arial" panose="020B0604020202020204" pitchFamily="34" charset="0"/>
              </a:rPr>
              <a:t>The second panel receives power from the main unit and does not require an external power source. </a:t>
            </a:r>
            <a:br>
              <a:rPr lang="en-US" altLang="en-US" sz="1700" dirty="0">
                <a:solidFill>
                  <a:srgbClr val="000000"/>
                </a:solidFill>
                <a:latin typeface="+mn-lt"/>
                <a:ea typeface="Times New Roman" panose="02020603050405020304" pitchFamily="18" charset="0"/>
                <a:cs typeface="Calibri" panose="020F0502020204030204" pitchFamily="34" charset="0"/>
              </a:rPr>
            </a:br>
            <a:br>
              <a:rPr lang="en-US" altLang="en-US" sz="1700" dirty="0">
                <a:solidFill>
                  <a:srgbClr val="000000"/>
                </a:solidFill>
                <a:latin typeface="+mn-lt"/>
                <a:ea typeface="Times New Roman" panose="02020603050405020304" pitchFamily="18" charset="0"/>
                <a:cs typeface="Calibri" panose="020F0502020204030204" pitchFamily="34" charset="0"/>
              </a:rPr>
            </a:br>
            <a:endParaRPr lang="en-US" altLang="en-US" sz="1700" dirty="0">
              <a:latin typeface="+mn-lt"/>
            </a:endParaRPr>
          </a:p>
        </p:txBody>
      </p:sp>
      <p:sp>
        <p:nvSpPr>
          <p:cNvPr id="6" name="Title 13"/>
          <p:cNvSpPr txBox="1">
            <a:spLocks/>
          </p:cNvSpPr>
          <p:nvPr/>
        </p:nvSpPr>
        <p:spPr>
          <a:xfrm>
            <a:off x="1485900" y="160742"/>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ServerCall</a:t>
            </a:r>
            <a:r>
              <a:rPr lang="en-US" altLang="en-US" sz="2800" baseline="30000" dirty="0">
                <a:latin typeface="+mn-lt"/>
                <a:cs typeface="Segoe UI" panose="020B0502040204020203" pitchFamily="34" charset="0"/>
              </a:rPr>
              <a:t> ®</a:t>
            </a:r>
            <a:r>
              <a:rPr lang="en-US" altLang="en-US" sz="2800" dirty="0">
                <a:latin typeface="+mn-lt"/>
              </a:rPr>
              <a:t>  Cancel Panel</a:t>
            </a:r>
          </a:p>
        </p:txBody>
      </p:sp>
      <p:grpSp>
        <p:nvGrpSpPr>
          <p:cNvPr id="5" name="Group 4">
            <a:extLst>
              <a:ext uri="{FF2B5EF4-FFF2-40B4-BE49-F238E27FC236}">
                <a16:creationId xmlns:a16="http://schemas.microsoft.com/office/drawing/2014/main" id="{3610CEAD-F8FD-4035-9E9A-19E8DDA7404A}"/>
              </a:ext>
            </a:extLst>
          </p:cNvPr>
          <p:cNvGrpSpPr/>
          <p:nvPr/>
        </p:nvGrpSpPr>
        <p:grpSpPr>
          <a:xfrm>
            <a:off x="1398356" y="2507156"/>
            <a:ext cx="5716172" cy="2342091"/>
            <a:chOff x="1398356" y="2507156"/>
            <a:chExt cx="5716172" cy="2342091"/>
          </a:xfrm>
        </p:grpSpPr>
        <p:grpSp>
          <p:nvGrpSpPr>
            <p:cNvPr id="22" name="Group 21"/>
            <p:cNvGrpSpPr/>
            <p:nvPr/>
          </p:nvGrpSpPr>
          <p:grpSpPr>
            <a:xfrm>
              <a:off x="5321569" y="2507156"/>
              <a:ext cx="1792959" cy="2111226"/>
              <a:chOff x="4617689" y="2588567"/>
              <a:chExt cx="1792959" cy="2111226"/>
            </a:xfrm>
          </p:grpSpPr>
          <p:pic>
            <p:nvPicPr>
              <p:cNvPr id="2" name="Picture 1"/>
              <p:cNvPicPr>
                <a:picLocks noChangeAspect="1"/>
              </p:cNvPicPr>
              <p:nvPr/>
            </p:nvPicPr>
            <p:blipFill>
              <a:blip r:embed="rId2" cstate="screen">
                <a:extLst>
                  <a:ext uri="{BEBA8EAE-BF5A-486C-A8C5-ECC9F3942E4B}">
                    <a14:imgProps xmlns:a14="http://schemas.microsoft.com/office/drawing/2010/main">
                      <a14:imgLayer r:embed="rId3">
                        <a14:imgEffect>
                          <a14:backgroundRemoval t="1159" b="99007" l="1875" r="98125">
                            <a14:foregroundMark x1="8281" y1="45530" x2="6875" y2="28974"/>
                            <a14:backgroundMark x1="89531" y1="43377" x2="86875" y2="7947"/>
                            <a14:backgroundMark x1="81406" y1="40232" x2="88750" y2="38411"/>
                            <a14:backgroundMark x1="83125" y1="38742" x2="91719" y2="39570"/>
                          </a14:backgroundRemoval>
                        </a14:imgEffect>
                      </a14:imgLayer>
                    </a14:imgProps>
                  </a:ext>
                  <a:ext uri="{28A0092B-C50C-407E-A947-70E740481C1C}">
                    <a14:useLocalDpi xmlns:a14="http://schemas.microsoft.com/office/drawing/2010/main"/>
                  </a:ext>
                </a:extLst>
              </a:blip>
              <a:stretch>
                <a:fillRect/>
              </a:stretch>
            </p:blipFill>
            <p:spPr>
              <a:xfrm>
                <a:off x="4617689" y="2588567"/>
                <a:ext cx="1792959" cy="1867520"/>
              </a:xfrm>
              <a:prstGeom prst="rect">
                <a:avLst/>
              </a:prstGeom>
            </p:spPr>
          </p:pic>
          <p:sp>
            <p:nvSpPr>
              <p:cNvPr id="14" name="TextBox 13"/>
              <p:cNvSpPr txBox="1"/>
              <p:nvPr/>
            </p:nvSpPr>
            <p:spPr>
              <a:xfrm>
                <a:off x="4834072" y="4438183"/>
                <a:ext cx="1384751" cy="261610"/>
              </a:xfrm>
              <a:prstGeom prst="rect">
                <a:avLst/>
              </a:prstGeom>
              <a:noFill/>
            </p:spPr>
            <p:txBody>
              <a:bodyPr wrap="square" rtlCol="0">
                <a:spAutoFit/>
              </a:bodyPr>
              <a:lstStyle/>
              <a:p>
                <a:pPr algn="ctr"/>
                <a:r>
                  <a:rPr lang="en-US" sz="1100" b="1" dirty="0"/>
                  <a:t>CANCEL PANEL</a:t>
                </a:r>
              </a:p>
            </p:txBody>
          </p:sp>
        </p:grpSp>
        <p:grpSp>
          <p:nvGrpSpPr>
            <p:cNvPr id="23" name="Group 22"/>
            <p:cNvGrpSpPr/>
            <p:nvPr/>
          </p:nvGrpSpPr>
          <p:grpSpPr>
            <a:xfrm>
              <a:off x="4228350" y="3756446"/>
              <a:ext cx="1384751" cy="430887"/>
              <a:chOff x="3535975" y="3836504"/>
              <a:chExt cx="1384751" cy="430887"/>
            </a:xfrm>
          </p:grpSpPr>
          <p:cxnSp>
            <p:nvCxnSpPr>
              <p:cNvPr id="4" name="Straight Connector 3"/>
              <p:cNvCxnSpPr/>
              <p:nvPr/>
            </p:nvCxnSpPr>
            <p:spPr>
              <a:xfrm>
                <a:off x="3709636" y="4227443"/>
                <a:ext cx="1094277" cy="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35975" y="3836504"/>
                <a:ext cx="1384751" cy="430887"/>
              </a:xfrm>
              <a:prstGeom prst="rect">
                <a:avLst/>
              </a:prstGeom>
              <a:noFill/>
            </p:spPr>
            <p:txBody>
              <a:bodyPr wrap="square" rtlCol="0">
                <a:spAutoFit/>
              </a:bodyPr>
              <a:lstStyle/>
              <a:p>
                <a:pPr algn="ctr"/>
                <a:r>
                  <a:rPr lang="en-US" sz="1100" b="1" dirty="0"/>
                  <a:t>ETHERNET</a:t>
                </a:r>
              </a:p>
              <a:p>
                <a:pPr algn="ctr"/>
                <a:r>
                  <a:rPr lang="en-US" sz="1100" b="1" dirty="0"/>
                  <a:t>CABLE</a:t>
                </a:r>
              </a:p>
            </p:txBody>
          </p:sp>
        </p:grpSp>
        <p:grpSp>
          <p:nvGrpSpPr>
            <p:cNvPr id="20" name="Group 19"/>
            <p:cNvGrpSpPr/>
            <p:nvPr/>
          </p:nvGrpSpPr>
          <p:grpSpPr>
            <a:xfrm>
              <a:off x="2789925" y="2823760"/>
              <a:ext cx="1693847" cy="2025487"/>
              <a:chOff x="2015789" y="2843583"/>
              <a:chExt cx="1693847" cy="2025487"/>
            </a:xfrm>
          </p:grpSpPr>
          <p:pic>
            <p:nvPicPr>
              <p:cNvPr id="10" name="Picture 9"/>
              <p:cNvPicPr>
                <a:picLocks noChangeAspect="1"/>
              </p:cNvPicPr>
              <p:nvPr/>
            </p:nvPicPr>
            <p:blipFill>
              <a:blip r:embed="rId4" cstate="screen">
                <a:extLst>
                  <a:ext uri="{BEBA8EAE-BF5A-486C-A8C5-ECC9F3942E4B}">
                    <a14:imgProps xmlns:a14="http://schemas.microsoft.com/office/drawing/2010/main">
                      <a14:imgLayer r:embed="rId5">
                        <a14:imgEffect>
                          <a14:backgroundRemoval t="0" b="100000" l="1608" r="100000">
                            <a14:foregroundMark x1="2894" y1="29195" x2="10129" y2="28523"/>
                            <a14:foregroundMark x1="10129" y1="28523" x2="10129" y2="43456"/>
                            <a14:foregroundMark x1="2572" y1="30705" x2="2251" y2="49664"/>
                          </a14:backgroundRemoval>
                        </a14:imgEffect>
                      </a14:imgLayer>
                    </a14:imgProps>
                  </a:ext>
                  <a:ext uri="{28A0092B-C50C-407E-A947-70E740481C1C}">
                    <a14:useLocalDpi xmlns:a14="http://schemas.microsoft.com/office/drawing/2010/main"/>
                  </a:ext>
                </a:extLst>
              </a:blip>
              <a:stretch>
                <a:fillRect/>
              </a:stretch>
            </p:blipFill>
            <p:spPr>
              <a:xfrm>
                <a:off x="2015789" y="2843583"/>
                <a:ext cx="1693847" cy="1612504"/>
              </a:xfrm>
              <a:prstGeom prst="rect">
                <a:avLst/>
              </a:prstGeom>
            </p:spPr>
          </p:pic>
          <p:sp>
            <p:nvSpPr>
              <p:cNvPr id="11" name="TextBox 10"/>
              <p:cNvSpPr txBox="1"/>
              <p:nvPr/>
            </p:nvSpPr>
            <p:spPr>
              <a:xfrm>
                <a:off x="2223495" y="4438183"/>
                <a:ext cx="1384751" cy="430887"/>
              </a:xfrm>
              <a:prstGeom prst="rect">
                <a:avLst/>
              </a:prstGeom>
              <a:noFill/>
            </p:spPr>
            <p:txBody>
              <a:bodyPr wrap="square" rtlCol="0">
                <a:spAutoFit/>
              </a:bodyPr>
              <a:lstStyle/>
              <a:p>
                <a:pPr algn="ctr"/>
                <a:r>
                  <a:rPr lang="en-US" sz="1100" b="1" dirty="0"/>
                  <a:t> KITCHEN TRANSMITTER</a:t>
                </a:r>
              </a:p>
            </p:txBody>
          </p:sp>
        </p:grpSp>
        <p:grpSp>
          <p:nvGrpSpPr>
            <p:cNvPr id="3" name="Group 2">
              <a:extLst>
                <a:ext uri="{FF2B5EF4-FFF2-40B4-BE49-F238E27FC236}">
                  <a16:creationId xmlns:a16="http://schemas.microsoft.com/office/drawing/2014/main" id="{B3B92906-D7F5-4B41-9473-F1CDD603E080}"/>
                </a:ext>
              </a:extLst>
            </p:cNvPr>
            <p:cNvGrpSpPr/>
            <p:nvPr/>
          </p:nvGrpSpPr>
          <p:grpSpPr>
            <a:xfrm>
              <a:off x="1398356" y="3223692"/>
              <a:ext cx="1588893" cy="1410111"/>
              <a:chOff x="1398356" y="3223692"/>
              <a:chExt cx="1588893" cy="1410111"/>
            </a:xfrm>
          </p:grpSpPr>
          <p:pic>
            <p:nvPicPr>
              <p:cNvPr id="7" name="Picture 6"/>
              <p:cNvPicPr>
                <a:picLocks noChangeAspect="1"/>
              </p:cNvPicPr>
              <p:nvPr/>
            </p:nvPicPr>
            <p:blipFill>
              <a:blip r:embed="rId6" cstate="screen">
                <a:extLst>
                  <a:ext uri="{BEBA8EAE-BF5A-486C-A8C5-ECC9F3942E4B}">
                    <a14:imgProps xmlns:a14="http://schemas.microsoft.com/office/drawing/2010/main">
                      <a14:imgLayer r:embed="rId7">
                        <a14:imgEffect>
                          <a14:backgroundRemoval t="2487" b="89876" l="7732" r="88402">
                            <a14:backgroundMark x1="78608" y1="8526" x2="89175" y2="19893"/>
                            <a14:backgroundMark x1="83505" y1="14387" x2="85825" y2="30373"/>
                            <a14:backgroundMark x1="80670" y1="12966" x2="77835" y2="28774"/>
                            <a14:backgroundMark x1="77835" y1="28774" x2="86082" y2="29840"/>
                            <a14:backgroundMark x1="72938" y1="5861" x2="72938" y2="5861"/>
                          </a14:backgroundRemoval>
                        </a14:imgEffect>
                      </a14:imgLayer>
                    </a14:imgProps>
                  </a:ext>
                  <a:ext uri="{28A0092B-C50C-407E-A947-70E740481C1C}">
                    <a14:useLocalDpi xmlns:a14="http://schemas.microsoft.com/office/drawing/2010/main"/>
                  </a:ext>
                </a:extLst>
              </a:blip>
              <a:stretch>
                <a:fillRect/>
              </a:stretch>
            </p:blipFill>
            <p:spPr>
              <a:xfrm>
                <a:off x="1592698" y="3223692"/>
                <a:ext cx="515631" cy="748197"/>
              </a:xfrm>
              <a:prstGeom prst="rect">
                <a:avLst/>
              </a:prstGeom>
            </p:spPr>
          </p:pic>
          <p:sp>
            <p:nvSpPr>
              <p:cNvPr id="12" name="Cube 11"/>
              <p:cNvSpPr/>
              <p:nvPr/>
            </p:nvSpPr>
            <p:spPr>
              <a:xfrm>
                <a:off x="1872409" y="4436264"/>
                <a:ext cx="387627" cy="197539"/>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Freeform: Shape 16"/>
              <p:cNvSpPr/>
              <p:nvPr/>
            </p:nvSpPr>
            <p:spPr>
              <a:xfrm>
                <a:off x="1398356" y="3687515"/>
                <a:ext cx="736584" cy="891165"/>
              </a:xfrm>
              <a:custGeom>
                <a:avLst/>
                <a:gdLst>
                  <a:gd name="connsiteX0" fmla="*/ 472145 w 656404"/>
                  <a:gd name="connsiteY0" fmla="*/ 0 h 748748"/>
                  <a:gd name="connsiteX1" fmla="*/ 631171 w 656404"/>
                  <a:gd name="connsiteY1" fmla="*/ 318053 h 748748"/>
                  <a:gd name="connsiteX2" fmla="*/ 1693 w 656404"/>
                  <a:gd name="connsiteY2" fmla="*/ 483705 h 748748"/>
                  <a:gd name="connsiteX3" fmla="*/ 432389 w 656404"/>
                  <a:gd name="connsiteY3" fmla="*/ 748748 h 748748"/>
                  <a:gd name="connsiteX4" fmla="*/ 432389 w 656404"/>
                  <a:gd name="connsiteY4" fmla="*/ 748748 h 748748"/>
                  <a:gd name="connsiteX5" fmla="*/ 432389 w 656404"/>
                  <a:gd name="connsiteY5" fmla="*/ 748748 h 748748"/>
                  <a:gd name="connsiteX6" fmla="*/ 439015 w 656404"/>
                  <a:gd name="connsiteY6" fmla="*/ 728870 h 74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404" h="748748">
                    <a:moveTo>
                      <a:pt x="472145" y="0"/>
                    </a:moveTo>
                    <a:cubicBezTo>
                      <a:pt x="590862" y="118718"/>
                      <a:pt x="709580" y="237436"/>
                      <a:pt x="631171" y="318053"/>
                    </a:cubicBezTo>
                    <a:cubicBezTo>
                      <a:pt x="552762" y="398670"/>
                      <a:pt x="34823" y="411923"/>
                      <a:pt x="1693" y="483705"/>
                    </a:cubicBezTo>
                    <a:cubicBezTo>
                      <a:pt x="-31437" y="555487"/>
                      <a:pt x="432389" y="748748"/>
                      <a:pt x="432389" y="748748"/>
                    </a:cubicBezTo>
                    <a:lnTo>
                      <a:pt x="432389" y="748748"/>
                    </a:lnTo>
                    <a:lnTo>
                      <a:pt x="432389" y="748748"/>
                    </a:lnTo>
                    <a:lnTo>
                      <a:pt x="439015" y="728870"/>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Shape 17"/>
              <p:cNvSpPr/>
              <p:nvPr/>
            </p:nvSpPr>
            <p:spPr>
              <a:xfrm>
                <a:off x="2251753" y="4307012"/>
                <a:ext cx="735496" cy="271669"/>
              </a:xfrm>
              <a:custGeom>
                <a:avLst/>
                <a:gdLst>
                  <a:gd name="connsiteX0" fmla="*/ 0 w 735496"/>
                  <a:gd name="connsiteY0" fmla="*/ 271669 h 271669"/>
                  <a:gd name="connsiteX1" fmla="*/ 470453 w 735496"/>
                  <a:gd name="connsiteY1" fmla="*/ 251791 h 271669"/>
                  <a:gd name="connsiteX2" fmla="*/ 218661 w 735496"/>
                  <a:gd name="connsiteY2" fmla="*/ 53008 h 271669"/>
                  <a:gd name="connsiteX3" fmla="*/ 735496 w 735496"/>
                  <a:gd name="connsiteY3" fmla="*/ 0 h 271669"/>
                  <a:gd name="connsiteX4" fmla="*/ 735496 w 735496"/>
                  <a:gd name="connsiteY4" fmla="*/ 0 h 27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496" h="271669">
                    <a:moveTo>
                      <a:pt x="0" y="271669"/>
                    </a:moveTo>
                    <a:lnTo>
                      <a:pt x="470453" y="251791"/>
                    </a:lnTo>
                    <a:cubicBezTo>
                      <a:pt x="506896" y="215348"/>
                      <a:pt x="174487" y="94973"/>
                      <a:pt x="218661" y="53008"/>
                    </a:cubicBezTo>
                    <a:cubicBezTo>
                      <a:pt x="262835" y="11043"/>
                      <a:pt x="735496" y="0"/>
                      <a:pt x="735496" y="0"/>
                    </a:cubicBezTo>
                    <a:lnTo>
                      <a:pt x="735496" y="0"/>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1802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6A01319E-B43A-44E3-8350-6E41E0B8D175}" type="slidenum">
              <a:rPr lang="en-US" altLang="en-US" sz="900">
                <a:solidFill>
                  <a:schemeClr val="bg1"/>
                </a:solidFill>
                <a:latin typeface="Times New Roman" panose="02020603050405020304" pitchFamily="18" charset="0"/>
              </a:rPr>
              <a:pPr fontAlgn="base">
                <a:spcBef>
                  <a:spcPct val="0"/>
                </a:spcBef>
                <a:spcAft>
                  <a:spcPct val="0"/>
                </a:spcAft>
                <a:buClrTx/>
                <a:buFontTx/>
                <a:buNone/>
              </a:pPr>
              <a:t>36</a:t>
            </a:fld>
            <a:endParaRPr lang="en-US" altLang="en-US" sz="900">
              <a:solidFill>
                <a:schemeClr val="bg1"/>
              </a:solidFill>
              <a:latin typeface="Times New Roman" panose="02020603050405020304" pitchFamily="18" charset="0"/>
            </a:endParaRPr>
          </a:p>
        </p:txBody>
      </p:sp>
      <p:sp>
        <p:nvSpPr>
          <p:cNvPr id="30723" name="Rectangle 2"/>
          <p:cNvSpPr>
            <a:spLocks noChangeArrowheads="1"/>
          </p:cNvSpPr>
          <p:nvPr/>
        </p:nvSpPr>
        <p:spPr bwMode="auto">
          <a:xfrm>
            <a:off x="216921" y="1015736"/>
            <a:ext cx="6043199"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Used to communicate with table management software solutions.</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Stand-alone version works as a simple table management system.</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Press the table number followed the appropriate function key. The messages sent can show open, sat and bussed tables.</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The message will be sent through the HME Integration Station to the table management system. </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Handheld is small &amp; lightweight.</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Rechargeable transmitter will last up to 24 hours on a single charge.</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Integrates </a:t>
            </a:r>
            <a:r>
              <a:rPr lang="en-US" altLang="en-US" sz="1700" i="1" dirty="0">
                <a:latin typeface="+mn-lt"/>
                <a:ea typeface="Arial" panose="020B0604020202020204" pitchFamily="34" charset="0"/>
                <a:cs typeface="Times New Roman" panose="02020603050405020304" pitchFamily="18" charset="0"/>
              </a:rPr>
              <a:t>with table management solutions including: </a:t>
            </a:r>
            <a:r>
              <a:rPr lang="en-US" altLang="en-US" sz="1700" dirty="0">
                <a:latin typeface="+mn-lt"/>
                <a:ea typeface="Arial" panose="020B0604020202020204" pitchFamily="34" charset="0"/>
                <a:cs typeface="Times New Roman" panose="02020603050405020304" pitchFamily="18" charset="0"/>
              </a:rPr>
              <a:t>Aloha </a:t>
            </a:r>
            <a:r>
              <a:rPr lang="en-US" altLang="en-US" sz="1700" dirty="0" err="1">
                <a:latin typeface="+mn-lt"/>
                <a:ea typeface="Arial" panose="020B0604020202020204" pitchFamily="34" charset="0"/>
                <a:cs typeface="Times New Roman" panose="02020603050405020304" pitchFamily="18" charset="0"/>
              </a:rPr>
              <a:t>GuestManager</a:t>
            </a:r>
            <a:r>
              <a:rPr lang="en-US" altLang="en-US" sz="1700" dirty="0">
                <a:latin typeface="+mn-lt"/>
                <a:ea typeface="Arial" panose="020B0604020202020204" pitchFamily="34" charset="0"/>
                <a:cs typeface="Times New Roman" panose="02020603050405020304" pitchFamily="18" charset="0"/>
              </a:rPr>
              <a:t>, </a:t>
            </a:r>
            <a:r>
              <a:rPr lang="en-US" altLang="en-US" sz="1700" dirty="0" err="1">
                <a:latin typeface="+mn-lt"/>
                <a:ea typeface="Arial" panose="020B0604020202020204" pitchFamily="34" charset="0"/>
                <a:cs typeface="Times New Roman" panose="02020603050405020304" pitchFamily="18" charset="0"/>
              </a:rPr>
              <a:t>ProHost</a:t>
            </a:r>
            <a:r>
              <a:rPr lang="en-US" altLang="en-US" sz="1700" dirty="0">
                <a:latin typeface="+mn-lt"/>
                <a:ea typeface="Arial" panose="020B0604020202020204" pitchFamily="34" charset="0"/>
                <a:cs typeface="Times New Roman" panose="02020603050405020304" pitchFamily="18" charset="0"/>
              </a:rPr>
              <a:t>, QSR Automations, </a:t>
            </a:r>
            <a:r>
              <a:rPr lang="en-US" altLang="en-US" sz="1700" dirty="0" err="1">
                <a:latin typeface="+mn-lt"/>
                <a:ea typeface="Arial" panose="020B0604020202020204" pitchFamily="34" charset="0"/>
                <a:cs typeface="Times New Roman" panose="02020603050405020304" pitchFamily="18" charset="0"/>
              </a:rPr>
              <a:t>OpenTable</a:t>
            </a:r>
            <a:r>
              <a:rPr lang="en-US" altLang="en-US" sz="1700" dirty="0">
                <a:latin typeface="+mn-lt"/>
                <a:ea typeface="Arial" panose="020B0604020202020204" pitchFamily="34" charset="0"/>
                <a:cs typeface="Times New Roman" panose="02020603050405020304" pitchFamily="18" charset="0"/>
              </a:rPr>
              <a:t> &amp; Reserve Interactive.</a:t>
            </a:r>
          </a:p>
        </p:txBody>
      </p:sp>
      <p:sp>
        <p:nvSpPr>
          <p:cNvPr id="7" name="Title 13"/>
          <p:cNvSpPr txBox="1">
            <a:spLocks/>
          </p:cNvSpPr>
          <p:nvPr/>
        </p:nvSpPr>
        <p:spPr>
          <a:xfrm>
            <a:off x="1485900" y="160742"/>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TableScout Transmitter</a:t>
            </a:r>
          </a:p>
        </p:txBody>
      </p:sp>
      <p:grpSp>
        <p:nvGrpSpPr>
          <p:cNvPr id="2" name="Group 1">
            <a:extLst>
              <a:ext uri="{FF2B5EF4-FFF2-40B4-BE49-F238E27FC236}">
                <a16:creationId xmlns:a16="http://schemas.microsoft.com/office/drawing/2014/main" id="{267A20FF-477F-4B0A-A523-207CB3B98EBB}"/>
              </a:ext>
            </a:extLst>
          </p:cNvPr>
          <p:cNvGrpSpPr/>
          <p:nvPr/>
        </p:nvGrpSpPr>
        <p:grpSpPr>
          <a:xfrm>
            <a:off x="6691516" y="379222"/>
            <a:ext cx="2311699" cy="4039245"/>
            <a:chOff x="6691516" y="379222"/>
            <a:chExt cx="2311699" cy="4039245"/>
          </a:xfrm>
        </p:grpSpPr>
        <p:grpSp>
          <p:nvGrpSpPr>
            <p:cNvPr id="8" name="Group 7"/>
            <p:cNvGrpSpPr/>
            <p:nvPr/>
          </p:nvGrpSpPr>
          <p:grpSpPr>
            <a:xfrm>
              <a:off x="6691516" y="2345470"/>
              <a:ext cx="1275529" cy="2072997"/>
              <a:chOff x="2706749" y="1015271"/>
              <a:chExt cx="1275529" cy="2072997"/>
            </a:xfrm>
          </p:grpSpPr>
          <p:pic>
            <p:nvPicPr>
              <p:cNvPr id="9" name="Picture 8"/>
              <p:cNvPicPr>
                <a:picLocks noChangeAspect="1"/>
              </p:cNvPicPr>
              <p:nvPr/>
            </p:nvPicPr>
            <p:blipFill>
              <a:blip r:embed="rId2" cstate="screen">
                <a:extLst>
                  <a:ext uri="{BEBA8EAE-BF5A-486C-A8C5-ECC9F3942E4B}">
                    <a14:imgProps xmlns:a14="http://schemas.microsoft.com/office/drawing/2010/main">
                      <a14:imgLayer r:embed="rId3">
                        <a14:imgEffect>
                          <a14:backgroundRemoval t="0" b="100000" l="0" r="99153">
                            <a14:foregroundMark x1="9322" y1="29708" x2="89831" y2="29870"/>
                            <a14:foregroundMark x1="8475" y1="30682" x2="5932" y2="45292"/>
                            <a14:foregroundMark x1="6780" y1="48377" x2="55508" y2="47078"/>
                            <a14:foregroundMark x1="55508" y1="47727" x2="90254" y2="46591"/>
                            <a14:foregroundMark x1="88559" y1="30682" x2="84746" y2="46104"/>
                            <a14:foregroundMark x1="69492" y1="36851" x2="8898" y2="36364"/>
                            <a14:foregroundMark x1="18220" y1="30195" x2="50000" y2="32305"/>
                            <a14:foregroundMark x1="14831" y1="37175" x2="17797" y2="48701"/>
                            <a14:foregroundMark x1="21186" y1="34091" x2="11441" y2="50000"/>
                            <a14:foregroundMark x1="22458" y1="51623" x2="90678" y2="51461"/>
                            <a14:foregroundMark x1="88983" y1="52110" x2="85169" y2="90747"/>
                            <a14:foregroundMark x1="24153" y1="51786" x2="34746" y2="89773"/>
                            <a14:foregroundMark x1="34322" y1="90097" x2="83898" y2="91234"/>
                            <a14:foregroundMark x1="79237" y1="53409" x2="41949" y2="86364"/>
                            <a14:foregroundMark x1="59746" y1="52435" x2="31356" y2="69968"/>
                            <a14:foregroundMark x1="34322" y1="52597" x2="28814" y2="61851"/>
                            <a14:foregroundMark x1="33898" y1="52922" x2="50847" y2="51461"/>
                            <a14:foregroundMark x1="27966" y1="60227" x2="45763" y2="57468"/>
                            <a14:foregroundMark x1="58898" y1="63149" x2="66949" y2="58442"/>
                            <a14:foregroundMark x1="48729" y1="59740" x2="49576" y2="65909"/>
                            <a14:foregroundMark x1="50847" y1="57955" x2="67373" y2="60065"/>
                            <a14:foregroundMark x1="58898" y1="59903" x2="53390" y2="64610"/>
                            <a14:foregroundMark x1="85169" y1="71591" x2="72034" y2="66396"/>
                            <a14:foregroundMark x1="59746" y1="91396" x2="79237" y2="80844"/>
                            <a14:foregroundMark x1="64831" y1="81656" x2="75424" y2="77110"/>
                            <a14:foregroundMark x1="38559" y1="90422" x2="62288" y2="82143"/>
                            <a14:foregroundMark x1="36864" y1="76299" x2="50847" y2="69643"/>
                          </a14:backgroundRemoval>
                        </a14:imgEffect>
                      </a14:imgLayer>
                    </a14:imgProps>
                  </a:ext>
                  <a:ext uri="{28A0092B-C50C-407E-A947-70E740481C1C}">
                    <a14:useLocalDpi xmlns:a14="http://schemas.microsoft.com/office/drawing/2010/main"/>
                  </a:ext>
                </a:extLst>
              </a:blip>
              <a:stretch>
                <a:fillRect/>
              </a:stretch>
            </p:blipFill>
            <p:spPr>
              <a:xfrm>
                <a:off x="2921433" y="1015271"/>
                <a:ext cx="706159" cy="1843193"/>
              </a:xfrm>
              <a:prstGeom prst="rect">
                <a:avLst/>
              </a:prstGeom>
            </p:spPr>
          </p:pic>
          <p:sp>
            <p:nvSpPr>
              <p:cNvPr id="10" name="TextBox 9"/>
              <p:cNvSpPr txBox="1"/>
              <p:nvPr/>
            </p:nvSpPr>
            <p:spPr>
              <a:xfrm>
                <a:off x="2706749" y="2826658"/>
                <a:ext cx="1275529" cy="261610"/>
              </a:xfrm>
              <a:prstGeom prst="rect">
                <a:avLst/>
              </a:prstGeom>
              <a:noFill/>
            </p:spPr>
            <p:txBody>
              <a:bodyPr wrap="square" rtlCol="0">
                <a:spAutoFit/>
              </a:bodyPr>
              <a:lstStyle/>
              <a:p>
                <a:r>
                  <a:rPr lang="en-US" sz="1100" b="1" dirty="0"/>
                  <a:t>TS3 - TABLESCOUT</a:t>
                </a:r>
              </a:p>
            </p:txBody>
          </p:sp>
        </p:gr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5789" l="2128" r="95745"/>
                      </a14:imgEffect>
                    </a14:imgLayer>
                  </a14:imgProps>
                </a:ext>
              </a:extLst>
            </a:blip>
            <a:stretch>
              <a:fillRect/>
            </a:stretch>
          </p:blipFill>
          <p:spPr>
            <a:xfrm>
              <a:off x="6764840" y="379222"/>
              <a:ext cx="2238375" cy="1809750"/>
            </a:xfrm>
            <a:prstGeom prst="rect">
              <a:avLst/>
            </a:prstGeom>
          </p:spPr>
        </p:pic>
        <p:grpSp>
          <p:nvGrpSpPr>
            <p:cNvPr id="6" name="Group 5"/>
            <p:cNvGrpSpPr/>
            <p:nvPr/>
          </p:nvGrpSpPr>
          <p:grpSpPr>
            <a:xfrm>
              <a:off x="7035890" y="2088855"/>
              <a:ext cx="753812" cy="788929"/>
              <a:chOff x="7035890" y="2088855"/>
              <a:chExt cx="753812" cy="788929"/>
            </a:xfrm>
          </p:grpSpPr>
          <p:sp>
            <p:nvSpPr>
              <p:cNvPr id="5" name="Arc 4"/>
              <p:cNvSpPr/>
              <p:nvPr/>
            </p:nvSpPr>
            <p:spPr>
              <a:xfrm>
                <a:off x="7035890" y="2235053"/>
                <a:ext cx="576469" cy="6427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21119231">
                <a:off x="7348164" y="2160061"/>
                <a:ext cx="373190" cy="59416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7427843" y="2088855"/>
                <a:ext cx="361859" cy="47673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251836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2F33C61E-3310-48AA-9DAA-9EF788D63087}" type="slidenum">
              <a:rPr lang="en-US" altLang="en-US" sz="900">
                <a:solidFill>
                  <a:schemeClr val="bg1"/>
                </a:solidFill>
                <a:latin typeface="Times New Roman" panose="02020603050405020304" pitchFamily="18" charset="0"/>
              </a:rPr>
              <a:pPr fontAlgn="base">
                <a:spcBef>
                  <a:spcPct val="0"/>
                </a:spcBef>
                <a:spcAft>
                  <a:spcPct val="0"/>
                </a:spcAft>
                <a:buClrTx/>
                <a:buFontTx/>
                <a:buNone/>
              </a:pPr>
              <a:t>37</a:t>
            </a:fld>
            <a:endParaRPr lang="en-US" altLang="en-US" sz="900">
              <a:solidFill>
                <a:schemeClr val="bg1"/>
              </a:solidFill>
              <a:latin typeface="Times New Roman" panose="02020603050405020304" pitchFamily="18" charset="0"/>
            </a:endParaRPr>
          </a:p>
        </p:txBody>
      </p:sp>
      <p:sp>
        <p:nvSpPr>
          <p:cNvPr id="3" name="Rectangle 2"/>
          <p:cNvSpPr/>
          <p:nvPr/>
        </p:nvSpPr>
        <p:spPr>
          <a:xfrm>
            <a:off x="337930" y="711333"/>
            <a:ext cx="5771322" cy="4329775"/>
          </a:xfrm>
          <a:prstGeom prst="rect">
            <a:avLst/>
          </a:prstGeom>
        </p:spPr>
        <p:txBody>
          <a:bodyPr wrap="square">
            <a:spAutoFit/>
          </a:bodyPr>
          <a:lstStyle/>
          <a:p>
            <a:pPr>
              <a:lnSpc>
                <a:spcPct val="115000"/>
              </a:lnSpc>
              <a:spcAft>
                <a:spcPts val="750"/>
              </a:spcAft>
              <a:defRPr/>
            </a:pPr>
            <a:r>
              <a:rPr lang="en-US" sz="1700" dirty="0">
                <a:ea typeface="Calibri" panose="020F0502020204030204" pitchFamily="34" charset="0"/>
                <a:cs typeface="Arial" panose="020B0604020202020204" pitchFamily="34" charset="0"/>
              </a:rPr>
              <a:t>Curbside Valet is a proactive, pager-based system that allows restaurants to promote their “to-go” business. This completely wireless system is mounted at each curbside lane, which detects when a vehicle approaches and sends a page to your staff, notifying them of the customer arrival and lane number. </a:t>
            </a:r>
          </a:p>
          <a:p>
            <a:pPr>
              <a:lnSpc>
                <a:spcPct val="115000"/>
              </a:lnSpc>
              <a:spcAft>
                <a:spcPts val="750"/>
              </a:spcAft>
              <a:defRPr/>
            </a:pPr>
            <a:r>
              <a:rPr lang="en-US" sz="1700" dirty="0">
                <a:ea typeface="Calibri" panose="020F0502020204030204" pitchFamily="34" charset="0"/>
                <a:cs typeface="Arial" panose="020B0604020202020204" pitchFamily="34" charset="0"/>
              </a:rPr>
              <a:t>Staff members now have the option to proactively greet the customer outside or have their order ready immediately – hot and fresh. Curbside Valet makes the to-go service more pleasant, improves customer experience and reduces congestion at the to-go station. </a:t>
            </a:r>
          </a:p>
          <a:p>
            <a:pPr marL="214313" indent="-214313">
              <a:buFont typeface="Arial" panose="020B0604020202020204" pitchFamily="34" charset="0"/>
              <a:buChar char="•"/>
              <a:defRPr/>
            </a:pPr>
            <a:r>
              <a:rPr lang="en-US" sz="1700" dirty="0">
                <a:cs typeface="Arial" panose="020B0604020202020204" pitchFamily="34" charset="0"/>
              </a:rPr>
              <a:t>Increase Customer Satisfaction </a:t>
            </a:r>
          </a:p>
          <a:p>
            <a:pPr marL="214313" indent="-214313">
              <a:buFont typeface="Arial" panose="020B0604020202020204" pitchFamily="34" charset="0"/>
              <a:buChar char="•"/>
              <a:defRPr/>
            </a:pPr>
            <a:r>
              <a:rPr lang="en-US" sz="1700" dirty="0">
                <a:cs typeface="Arial" panose="020B0604020202020204" pitchFamily="34" charset="0"/>
              </a:rPr>
              <a:t>Improve Service Wait Time </a:t>
            </a:r>
          </a:p>
          <a:p>
            <a:pPr marL="214313" indent="-214313">
              <a:buFont typeface="Arial" panose="020B0604020202020204" pitchFamily="34" charset="0"/>
              <a:buChar char="•"/>
              <a:defRPr/>
            </a:pPr>
            <a:r>
              <a:rPr lang="en-US" sz="1700" dirty="0">
                <a:cs typeface="Arial" panose="020B0604020202020204" pitchFamily="34" charset="0"/>
              </a:rPr>
              <a:t>Easy Set-Up &amp; Monitoring </a:t>
            </a:r>
          </a:p>
          <a:p>
            <a:pPr>
              <a:lnSpc>
                <a:spcPct val="115000"/>
              </a:lnSpc>
              <a:spcAft>
                <a:spcPts val="750"/>
              </a:spcAft>
              <a:defRPr/>
            </a:pPr>
            <a:endParaRPr lang="en-US" sz="1350" dirty="0">
              <a:ea typeface="Calibri" panose="020F0502020204030204" pitchFamily="34" charset="0"/>
              <a:cs typeface="Times New Roman" panose="02020603050405020304" pitchFamily="18" charset="0"/>
            </a:endParaRPr>
          </a:p>
        </p:txBody>
      </p:sp>
      <p:sp>
        <p:nvSpPr>
          <p:cNvPr id="6" name="Title 13"/>
          <p:cNvSpPr txBox="1">
            <a:spLocks/>
          </p:cNvSpPr>
          <p:nvPr/>
        </p:nvSpPr>
        <p:spPr>
          <a:xfrm>
            <a:off x="1485900" y="1934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Curbside To Go</a:t>
            </a:r>
          </a:p>
        </p:txBody>
      </p:sp>
      <p:grpSp>
        <p:nvGrpSpPr>
          <p:cNvPr id="4" name="Group 3">
            <a:extLst>
              <a:ext uri="{FF2B5EF4-FFF2-40B4-BE49-F238E27FC236}">
                <a16:creationId xmlns:a16="http://schemas.microsoft.com/office/drawing/2014/main" id="{44757411-1E25-4442-9231-C2BFD329499E}"/>
              </a:ext>
            </a:extLst>
          </p:cNvPr>
          <p:cNvGrpSpPr/>
          <p:nvPr/>
        </p:nvGrpSpPr>
        <p:grpSpPr>
          <a:xfrm>
            <a:off x="6254259" y="1232452"/>
            <a:ext cx="2412663" cy="2846455"/>
            <a:chOff x="6254259" y="1232452"/>
            <a:chExt cx="2412663" cy="2846455"/>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4259" y="1442120"/>
              <a:ext cx="1886510" cy="919134"/>
            </a:xfrm>
            <a:prstGeom prst="rect">
              <a:avLst/>
            </a:prstGeom>
          </p:spPr>
        </p:pic>
        <p:cxnSp>
          <p:nvCxnSpPr>
            <p:cNvPr id="7" name="Straight Connector 6"/>
            <p:cNvCxnSpPr/>
            <p:nvPr/>
          </p:nvCxnSpPr>
          <p:spPr>
            <a:xfrm flipV="1">
              <a:off x="6264048" y="2232991"/>
              <a:ext cx="2402874" cy="6626"/>
            </a:xfrm>
            <a:prstGeom prst="line">
              <a:avLst/>
            </a:prstGeom>
          </p:spPr>
          <p:style>
            <a:lnRef idx="2">
              <a:schemeClr val="dk1"/>
            </a:lnRef>
            <a:fillRef idx="0">
              <a:schemeClr val="dk1"/>
            </a:fillRef>
            <a:effectRef idx="1">
              <a:schemeClr val="dk1"/>
            </a:effectRef>
            <a:fontRef idx="minor">
              <a:schemeClr val="tx1"/>
            </a:fontRef>
          </p:style>
        </p:cxnSp>
        <p:sp>
          <p:nvSpPr>
            <p:cNvPr id="10" name="Rectangle 9"/>
            <p:cNvSpPr/>
            <p:nvPr/>
          </p:nvSpPr>
          <p:spPr>
            <a:xfrm>
              <a:off x="8601325" y="1232452"/>
              <a:ext cx="45719" cy="100716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ectangle 10"/>
            <p:cNvSpPr/>
            <p:nvPr/>
          </p:nvSpPr>
          <p:spPr>
            <a:xfrm>
              <a:off x="8501270" y="1732721"/>
              <a:ext cx="100055" cy="1689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p:nvGrpSpPr>
          <p:grpSpPr>
            <a:xfrm rot="791435">
              <a:off x="8007978" y="1770205"/>
              <a:ext cx="367326" cy="335521"/>
              <a:chOff x="7035890" y="2088855"/>
              <a:chExt cx="753812" cy="788929"/>
            </a:xfrm>
          </p:grpSpPr>
          <p:sp>
            <p:nvSpPr>
              <p:cNvPr id="15" name="Arc 14"/>
              <p:cNvSpPr/>
              <p:nvPr/>
            </p:nvSpPr>
            <p:spPr>
              <a:xfrm>
                <a:off x="7035890" y="2235053"/>
                <a:ext cx="576469" cy="6427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21119231">
                <a:off x="7348164" y="2160061"/>
                <a:ext cx="373190" cy="59416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7427843" y="2088855"/>
                <a:ext cx="361859" cy="47673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2" name="Picture 11"/>
            <p:cNvPicPr>
              <a:picLocks noChangeAspect="1"/>
            </p:cNvPicPr>
            <p:nvPr/>
          </p:nvPicPr>
          <p:blipFill>
            <a:blip r:embed="rId3"/>
            <a:stretch>
              <a:fillRect/>
            </a:stretch>
          </p:blipFill>
          <p:spPr>
            <a:xfrm>
              <a:off x="7849835" y="2423001"/>
              <a:ext cx="706596" cy="1433382"/>
            </a:xfrm>
            <a:prstGeom prst="rect">
              <a:avLst/>
            </a:prstGeom>
          </p:spPr>
        </p:pic>
        <p:sp>
          <p:nvSpPr>
            <p:cNvPr id="13" name="Rectangle 12"/>
            <p:cNvSpPr/>
            <p:nvPr/>
          </p:nvSpPr>
          <p:spPr>
            <a:xfrm>
              <a:off x="7726017" y="2383498"/>
              <a:ext cx="921027" cy="1592153"/>
            </a:xfrm>
            <a:prstGeom prst="rect">
              <a:avLst/>
            </a:prstGeom>
            <a:noFill/>
            <a:ln w="127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1" idx="2"/>
            </p:cNvCxnSpPr>
            <p:nvPr/>
          </p:nvCxnSpPr>
          <p:spPr>
            <a:xfrm flipH="1">
              <a:off x="8408741" y="1901687"/>
              <a:ext cx="142557" cy="5213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7926" y="3030488"/>
              <a:ext cx="562711" cy="1048419"/>
            </a:xfrm>
            <a:prstGeom prst="rect">
              <a:avLst/>
            </a:prstGeom>
          </p:spPr>
        </p:pic>
        <p:grpSp>
          <p:nvGrpSpPr>
            <p:cNvPr id="23" name="Group 22"/>
            <p:cNvGrpSpPr/>
            <p:nvPr/>
          </p:nvGrpSpPr>
          <p:grpSpPr>
            <a:xfrm rot="11720322">
              <a:off x="7265886" y="2561324"/>
              <a:ext cx="753812" cy="788929"/>
              <a:chOff x="7035890" y="2088855"/>
              <a:chExt cx="753812" cy="788929"/>
            </a:xfrm>
          </p:grpSpPr>
          <p:sp>
            <p:nvSpPr>
              <p:cNvPr id="24" name="Arc 23"/>
              <p:cNvSpPr/>
              <p:nvPr/>
            </p:nvSpPr>
            <p:spPr>
              <a:xfrm>
                <a:off x="7035890" y="2235053"/>
                <a:ext cx="576469" cy="6427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rot="21119231">
                <a:off x="7348164" y="2160061"/>
                <a:ext cx="373190" cy="59416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Arc 25"/>
              <p:cNvSpPr/>
              <p:nvPr/>
            </p:nvSpPr>
            <p:spPr>
              <a:xfrm>
                <a:off x="7427843" y="2088855"/>
                <a:ext cx="361859" cy="47673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295427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930" y="711333"/>
            <a:ext cx="5434220" cy="3967112"/>
          </a:xfrm>
          <a:prstGeom prst="rect">
            <a:avLst/>
          </a:prstGeom>
        </p:spPr>
        <p:txBody>
          <a:bodyPr wrap="square">
            <a:spAutoFit/>
          </a:bodyPr>
          <a:lstStyle/>
          <a:p>
            <a:pPr>
              <a:lnSpc>
                <a:spcPct val="115000"/>
              </a:lnSpc>
              <a:spcAft>
                <a:spcPts val="750"/>
              </a:spcAft>
              <a:defRPr/>
            </a:pPr>
            <a:r>
              <a:rPr lang="en-US" sz="1600" dirty="0"/>
              <a:t>Maintaining a clean and welcoming environment is essential to engaging customers – that’s where Restroom Attendant comes in. Unlike current time-based methods, where restrooms are checked at the top of every hour regardless of need or traffic in and out of the restroom, Restroom Attendant allows operators to manage restrooms based on the amount of traffic received. With the ability to adjust the number of counts between alerts, Restroom Attendant provides a seamless way to manage the traffic flow and customize settings based on restaurant needs. </a:t>
            </a:r>
          </a:p>
          <a:p>
            <a:pPr marL="742950" lvl="1" indent="-285750">
              <a:buFont typeface="Arial" panose="020B0604020202020204" pitchFamily="34" charset="0"/>
              <a:buChar char="•"/>
            </a:pPr>
            <a:r>
              <a:rPr lang="en-US" sz="1600" dirty="0"/>
              <a:t>User-Controlled Traffic Settings </a:t>
            </a:r>
          </a:p>
          <a:p>
            <a:pPr marL="742950" lvl="1" indent="-285750">
              <a:buFont typeface="Arial" panose="020B0604020202020204" pitchFamily="34" charset="0"/>
              <a:buChar char="•"/>
            </a:pPr>
            <a:r>
              <a:rPr lang="en-US" sz="1600" dirty="0"/>
              <a:t>Requires No Power Connection to Deploy </a:t>
            </a:r>
          </a:p>
          <a:p>
            <a:pPr marL="742950" lvl="1" indent="-285750">
              <a:buFont typeface="Arial" panose="020B0604020202020204" pitchFamily="34" charset="0"/>
              <a:buChar char="•"/>
            </a:pPr>
            <a:r>
              <a:rPr lang="en-US" sz="1600" dirty="0"/>
              <a:t>Completely Wireless </a:t>
            </a:r>
          </a:p>
          <a:p>
            <a:pPr marL="742950" lvl="1" indent="-285750">
              <a:buFont typeface="Arial" panose="020B0604020202020204" pitchFamily="34" charset="0"/>
              <a:buChar char="•"/>
            </a:pPr>
            <a:r>
              <a:rPr lang="en-US" sz="1600" dirty="0"/>
              <a:t>Cancellation and Escalation ability</a:t>
            </a:r>
          </a:p>
          <a:p>
            <a:pPr>
              <a:lnSpc>
                <a:spcPct val="115000"/>
              </a:lnSpc>
              <a:spcAft>
                <a:spcPts val="750"/>
              </a:spcAft>
              <a:defRPr/>
            </a:pPr>
            <a:endParaRPr lang="en-US" sz="1350" dirty="0">
              <a:ea typeface="Calibri" panose="020F0502020204030204" pitchFamily="34" charset="0"/>
              <a:cs typeface="Times New Roman" panose="02020603050405020304" pitchFamily="18" charset="0"/>
            </a:endParaRPr>
          </a:p>
        </p:txBody>
      </p:sp>
      <p:sp>
        <p:nvSpPr>
          <p:cNvPr id="6" name="Title 13"/>
          <p:cNvSpPr txBox="1">
            <a:spLocks/>
          </p:cNvSpPr>
          <p:nvPr/>
        </p:nvSpPr>
        <p:spPr>
          <a:xfrm>
            <a:off x="1485900" y="1934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Restroom Attendant</a:t>
            </a:r>
          </a:p>
        </p:txBody>
      </p:sp>
      <p:grpSp>
        <p:nvGrpSpPr>
          <p:cNvPr id="38" name="Group 37"/>
          <p:cNvGrpSpPr/>
          <p:nvPr/>
        </p:nvGrpSpPr>
        <p:grpSpPr>
          <a:xfrm>
            <a:off x="5652657" y="389644"/>
            <a:ext cx="3410317" cy="4377621"/>
            <a:chOff x="5652657" y="389644"/>
            <a:chExt cx="3410317" cy="4377621"/>
          </a:xfrm>
        </p:grpSpPr>
        <p:grpSp>
          <p:nvGrpSpPr>
            <p:cNvPr id="27" name="Group 26"/>
            <p:cNvGrpSpPr/>
            <p:nvPr/>
          </p:nvGrpSpPr>
          <p:grpSpPr>
            <a:xfrm>
              <a:off x="5652657" y="2077003"/>
              <a:ext cx="2158709" cy="2690262"/>
              <a:chOff x="4114850" y="1203690"/>
              <a:chExt cx="1415715" cy="1753773"/>
            </a:xfrm>
          </p:grpSpPr>
          <p:pic>
            <p:nvPicPr>
              <p:cNvPr id="28" name="Picture 27"/>
              <p:cNvPicPr>
                <a:picLocks noChangeAspect="1"/>
              </p:cNvPicPr>
              <p:nvPr/>
            </p:nvPicPr>
            <p:blipFill>
              <a:blip r:embed="rId2">
                <a:extLst>
                  <a:ext uri="{BEBA8EAE-BF5A-486C-A8C5-ECC9F3942E4B}">
                    <a14:imgProps xmlns:a14="http://schemas.microsoft.com/office/drawing/2010/main">
                      <a14:imgLayer r:embed="rId3">
                        <a14:imgEffect>
                          <a14:backgroundRemoval t="0" b="100000" l="412" r="95885">
                            <a14:foregroundMark x1="11111" y1="79200" x2="11111" y2="32000"/>
                            <a14:foregroundMark x1="10288" y1="82800" x2="36214" y2="83600"/>
                            <a14:foregroundMark x1="10288" y1="24000" x2="34979" y2="23200"/>
                            <a14:foregroundMark x1="11523" y1="25600" x2="4938" y2="25600"/>
                            <a14:foregroundMark x1="4938" y1="26400" x2="7407" y2="84800"/>
                            <a14:foregroundMark x1="34979" y1="73600" x2="30864" y2="24000"/>
                            <a14:foregroundMark x1="28807" y1="71600" x2="28807" y2="64800"/>
                            <a14:foregroundMark x1="56790" y1="45600" x2="67078" y2="37600"/>
                            <a14:foregroundMark x1="58025" y1="40800" x2="61317" y2="36000"/>
                          </a14:backgroundRemoval>
                        </a14:imgEffect>
                      </a14:imgLayer>
                    </a14:imgProps>
                  </a:ext>
                </a:extLst>
              </a:blip>
              <a:stretch>
                <a:fillRect/>
              </a:stretch>
            </p:blipFill>
            <p:spPr>
              <a:xfrm>
                <a:off x="4114850" y="1203690"/>
                <a:ext cx="1415715" cy="1456497"/>
              </a:xfrm>
              <a:prstGeom prst="rect">
                <a:avLst/>
              </a:prstGeom>
            </p:spPr>
          </p:pic>
          <p:sp>
            <p:nvSpPr>
              <p:cNvPr id="29" name="TextBox 28"/>
              <p:cNvSpPr txBox="1"/>
              <p:nvPr/>
            </p:nvSpPr>
            <p:spPr>
              <a:xfrm>
                <a:off x="4368460" y="2526576"/>
                <a:ext cx="1162105" cy="430887"/>
              </a:xfrm>
              <a:prstGeom prst="rect">
                <a:avLst/>
              </a:prstGeom>
              <a:noFill/>
            </p:spPr>
            <p:txBody>
              <a:bodyPr wrap="square" rtlCol="0">
                <a:spAutoFit/>
              </a:bodyPr>
              <a:lstStyle/>
              <a:p>
                <a:pPr algn="ctr"/>
                <a:r>
                  <a:rPr lang="en-US" sz="1100" b="1" dirty="0"/>
                  <a:t>RESTROOM </a:t>
                </a:r>
              </a:p>
              <a:p>
                <a:pPr algn="ctr"/>
                <a:r>
                  <a:rPr lang="en-US" sz="1100" b="1" dirty="0"/>
                  <a:t>ATTENDANT</a:t>
                </a:r>
              </a:p>
            </p:txBody>
          </p:sp>
        </p:grpSp>
        <p:grpSp>
          <p:nvGrpSpPr>
            <p:cNvPr id="37" name="Group 36"/>
            <p:cNvGrpSpPr/>
            <p:nvPr/>
          </p:nvGrpSpPr>
          <p:grpSpPr>
            <a:xfrm>
              <a:off x="6753063" y="389644"/>
              <a:ext cx="2309911" cy="2740442"/>
              <a:chOff x="6753063" y="389644"/>
              <a:chExt cx="2309911" cy="2740442"/>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9731" y="389644"/>
                <a:ext cx="1197354" cy="1762772"/>
              </a:xfrm>
              <a:prstGeom prst="rect">
                <a:avLst/>
              </a:prstGeom>
            </p:spPr>
          </p:pic>
          <p:pic>
            <p:nvPicPr>
              <p:cNvPr id="30" name="Picture 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37312" y="987734"/>
                <a:ext cx="1225662" cy="190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p:cNvGrpSpPr/>
              <p:nvPr/>
            </p:nvGrpSpPr>
            <p:grpSpPr>
              <a:xfrm>
                <a:off x="7646317" y="2794565"/>
                <a:ext cx="367326" cy="335521"/>
                <a:chOff x="7035890" y="2088855"/>
                <a:chExt cx="753812" cy="788929"/>
              </a:xfrm>
            </p:grpSpPr>
            <p:sp>
              <p:nvSpPr>
                <p:cNvPr id="32" name="Arc 31"/>
                <p:cNvSpPr/>
                <p:nvPr/>
              </p:nvSpPr>
              <p:spPr>
                <a:xfrm>
                  <a:off x="7035890" y="2235053"/>
                  <a:ext cx="576469" cy="6427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rot="21119231">
                  <a:off x="7348164" y="2160061"/>
                  <a:ext cx="373190" cy="59416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a:off x="7427843" y="2088855"/>
                  <a:ext cx="361859" cy="47673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21" name="Straight Connector 20"/>
              <p:cNvCxnSpPr/>
              <p:nvPr/>
            </p:nvCxnSpPr>
            <p:spPr>
              <a:xfrm flipH="1">
                <a:off x="6753063" y="905197"/>
                <a:ext cx="344606" cy="314325"/>
              </a:xfrm>
              <a:prstGeom prst="line">
                <a:avLst/>
              </a:prstGeom>
              <a:ln w="31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763616" y="1214759"/>
                <a:ext cx="0" cy="1014091"/>
              </a:xfrm>
              <a:prstGeom prst="line">
                <a:avLst/>
              </a:prstGeom>
              <a:ln w="3175">
                <a:solidFill>
                  <a:srgbClr val="FF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08702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70142" y="560906"/>
            <a:ext cx="4081538" cy="400050"/>
          </a:xfrm>
        </p:spPr>
        <p:txBody>
          <a:bodyPr>
            <a:normAutofit lnSpcReduction="10000"/>
          </a:bodyPr>
          <a:lstStyle/>
          <a:p>
            <a:pPr eaLnBrk="1" hangingPunct="1">
              <a:buFontTx/>
              <a:buNone/>
            </a:pPr>
            <a:r>
              <a:rPr lang="en-US" altLang="en-US" sz="2100" b="1" u="sng" dirty="0"/>
              <a:t>Transmitter Programming</a:t>
            </a:r>
            <a:endParaRPr lang="en-US" altLang="en-US" b="1" u="sng" dirty="0"/>
          </a:p>
        </p:txBody>
      </p:sp>
      <p:sp>
        <p:nvSpPr>
          <p:cNvPr id="3" name="TextBox 2"/>
          <p:cNvSpPr txBox="1"/>
          <p:nvPr/>
        </p:nvSpPr>
        <p:spPr>
          <a:xfrm>
            <a:off x="623146" y="760931"/>
            <a:ext cx="6780107" cy="2554545"/>
          </a:xfrm>
          <a:prstGeom prst="rect">
            <a:avLst/>
          </a:prstGeom>
          <a:noFill/>
        </p:spPr>
        <p:txBody>
          <a:bodyPr wrap="square" rtlCol="0">
            <a:spAutoFit/>
          </a:bodyPr>
          <a:lstStyle/>
          <a:p>
            <a:endParaRPr lang="en-US" sz="1400" dirty="0"/>
          </a:p>
          <a:p>
            <a:r>
              <a:rPr lang="en-US" sz="1600" dirty="0"/>
              <a:t> </a:t>
            </a:r>
            <a:r>
              <a:rPr lang="en-US" sz="1600" b="1" dirty="0"/>
              <a:t>To enter Programming Mode </a:t>
            </a:r>
            <a:endParaRPr lang="en-US" sz="1600" dirty="0"/>
          </a:p>
          <a:p>
            <a:r>
              <a:rPr lang="en-US" sz="1600" dirty="0"/>
              <a:t>1. Press the “</a:t>
            </a:r>
            <a:r>
              <a:rPr lang="en-US" sz="1600" b="1" dirty="0"/>
              <a:t>SETUP</a:t>
            </a:r>
            <a:r>
              <a:rPr lang="en-US" sz="1600" dirty="0"/>
              <a:t>” button. </a:t>
            </a:r>
          </a:p>
          <a:p>
            <a:r>
              <a:rPr lang="en-US" sz="1600" dirty="0"/>
              <a:t>2. Enter the password followed by “</a:t>
            </a:r>
            <a:r>
              <a:rPr lang="en-US" sz="1600" b="1" dirty="0"/>
              <a:t>Enter</a:t>
            </a:r>
            <a:r>
              <a:rPr lang="en-US" sz="1600" dirty="0"/>
              <a:t>” key. </a:t>
            </a:r>
          </a:p>
          <a:p>
            <a:r>
              <a:rPr lang="en-US" sz="1600" dirty="0"/>
              <a:t>3. Use the following buttons to configure your transmitter. </a:t>
            </a:r>
          </a:p>
          <a:p>
            <a:pPr marL="285750" indent="-285750">
              <a:buFont typeface="Arial" panose="020B0604020202020204" pitchFamily="34" charset="0"/>
              <a:buChar char="•"/>
            </a:pPr>
            <a:r>
              <a:rPr lang="en-US" sz="1600" dirty="0"/>
              <a:t>“</a:t>
            </a:r>
            <a:r>
              <a:rPr lang="en-US" sz="1600" b="1" dirty="0"/>
              <a:t>*/ Menu or 2X </a:t>
            </a:r>
            <a:r>
              <a:rPr lang="en-US" sz="1600" dirty="0"/>
              <a:t>” key to scroll through the different menu options. </a:t>
            </a:r>
          </a:p>
          <a:p>
            <a:pPr marL="285750" indent="-285750">
              <a:buFont typeface="Arial" panose="020B0604020202020204" pitchFamily="34" charset="0"/>
              <a:buChar char="•"/>
            </a:pPr>
            <a:r>
              <a:rPr lang="en-US" sz="1600" b="1" dirty="0"/>
              <a:t>“#/Select” </a:t>
            </a:r>
            <a:r>
              <a:rPr lang="en-US" sz="1600" dirty="0"/>
              <a:t>key to toggle between </a:t>
            </a:r>
          </a:p>
          <a:p>
            <a:pPr marL="285750" indent="-285750">
              <a:buFont typeface="Arial" panose="020B0604020202020204" pitchFamily="34" charset="0"/>
              <a:buChar char="•"/>
            </a:pPr>
            <a:r>
              <a:rPr lang="en-US" sz="1600" b="1" dirty="0"/>
              <a:t>“Enter” </a:t>
            </a:r>
            <a:r>
              <a:rPr lang="en-US" sz="1600" dirty="0"/>
              <a:t>to edit the menu and save the new settings. </a:t>
            </a:r>
          </a:p>
          <a:p>
            <a:pPr marL="285750" indent="-285750">
              <a:buFont typeface="Arial" panose="020B0604020202020204" pitchFamily="34" charset="0"/>
              <a:buChar char="•"/>
            </a:pPr>
            <a:r>
              <a:rPr lang="en-US" sz="1600" b="1" dirty="0"/>
              <a:t>“Cancel” </a:t>
            </a:r>
            <a:r>
              <a:rPr lang="en-US" sz="1600" dirty="0"/>
              <a:t>to cancel or exit the system </a:t>
            </a:r>
          </a:p>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157379987"/>
              </p:ext>
            </p:extLst>
          </p:nvPr>
        </p:nvGraphicFramePr>
        <p:xfrm>
          <a:off x="822325" y="3190875"/>
          <a:ext cx="7219950" cy="1339850"/>
        </p:xfrm>
        <a:graphic>
          <a:graphicData uri="http://schemas.openxmlformats.org/presentationml/2006/ole">
            <mc:AlternateContent xmlns:mc="http://schemas.openxmlformats.org/markup-compatibility/2006">
              <mc:Choice xmlns:v="urn:schemas-microsoft-com:vml" Requires="v">
                <p:oleObj spid="_x0000_s1041" name="Worksheet" r:id="rId4" imgW="7219843" imgH="1152630" progId="Excel.Sheet.12">
                  <p:embed/>
                </p:oleObj>
              </mc:Choice>
              <mc:Fallback>
                <p:oleObj name="Worksheet" r:id="rId4" imgW="7219843" imgH="1152630" progId="Excel.Sheet.12">
                  <p:embed/>
                  <p:pic>
                    <p:nvPicPr>
                      <p:cNvPr id="0" name=""/>
                      <p:cNvPicPr/>
                      <p:nvPr/>
                    </p:nvPicPr>
                    <p:blipFill>
                      <a:blip r:embed="rId5"/>
                      <a:stretch>
                        <a:fillRect/>
                      </a:stretch>
                    </p:blipFill>
                    <p:spPr>
                      <a:xfrm>
                        <a:off x="822325" y="3190875"/>
                        <a:ext cx="7219950" cy="1339850"/>
                      </a:xfrm>
                      <a:prstGeom prst="rect">
                        <a:avLst/>
                      </a:prstGeom>
                    </p:spPr>
                  </p:pic>
                </p:oleObj>
              </mc:Fallback>
            </mc:AlternateContent>
          </a:graphicData>
        </a:graphic>
      </p:graphicFrame>
    </p:spTree>
    <p:extLst>
      <p:ext uri="{BB962C8B-B14F-4D97-AF65-F5344CB8AC3E}">
        <p14:creationId xmlns:p14="http://schemas.microsoft.com/office/powerpoint/2010/main" val="226593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43038" y="59532"/>
            <a:ext cx="6172200" cy="569119"/>
          </a:xfrm>
        </p:spPr>
        <p:txBody>
          <a:bodyPr>
            <a:normAutofit fontScale="90000"/>
          </a:bodyPr>
          <a:lstStyle/>
          <a:p>
            <a:pPr eaLnBrk="1" hangingPunct="1"/>
            <a:r>
              <a:rPr lang="en-US" altLang="en-US" dirty="0"/>
              <a:t>The Components</a:t>
            </a:r>
          </a:p>
        </p:txBody>
      </p:sp>
      <p:sp>
        <p:nvSpPr>
          <p:cNvPr id="12291" name="Content Placeholder 2"/>
          <p:cNvSpPr>
            <a:spLocks noGrp="1"/>
          </p:cNvSpPr>
          <p:nvPr>
            <p:ph idx="1"/>
          </p:nvPr>
        </p:nvSpPr>
        <p:spPr>
          <a:xfrm>
            <a:off x="470142" y="560906"/>
            <a:ext cx="2436746" cy="400050"/>
          </a:xfrm>
        </p:spPr>
        <p:txBody>
          <a:bodyPr>
            <a:normAutofit lnSpcReduction="10000"/>
          </a:bodyPr>
          <a:lstStyle/>
          <a:p>
            <a:pPr eaLnBrk="1" hangingPunct="1">
              <a:buFontTx/>
              <a:buNone/>
            </a:pPr>
            <a:r>
              <a:rPr lang="en-US" altLang="en-US" sz="2100" b="1" dirty="0">
                <a:solidFill>
                  <a:schemeClr val="accent1">
                    <a:lumMod val="75000"/>
                  </a:schemeClr>
                </a:solidFill>
              </a:rPr>
              <a:t>Pagers (Receivers)</a:t>
            </a:r>
            <a:endParaRPr lang="en-US" altLang="en-US" b="1" dirty="0">
              <a:solidFill>
                <a:schemeClr val="accent1">
                  <a:lumMod val="75000"/>
                </a:schemeClr>
              </a:solidFill>
            </a:endParaRPr>
          </a:p>
        </p:txBody>
      </p:sp>
      <p:sp>
        <p:nvSpPr>
          <p:cNvPr id="12297" name="TextBox 24"/>
          <p:cNvSpPr txBox="1">
            <a:spLocks noChangeArrowheads="1"/>
          </p:cNvSpPr>
          <p:nvPr/>
        </p:nvSpPr>
        <p:spPr bwMode="auto">
          <a:xfrm>
            <a:off x="4877991" y="631031"/>
            <a:ext cx="304923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eaLnBrk="1" hangingPunct="1">
              <a:lnSpc>
                <a:spcPct val="80000"/>
              </a:lnSpc>
              <a:buClrTx/>
              <a:buFontTx/>
              <a:buNone/>
            </a:pPr>
            <a:r>
              <a:rPr lang="en-US" altLang="en-US" sz="1800">
                <a:latin typeface="Arial" panose="020B0604020202020204" pitchFamily="34" charset="0"/>
                <a:cs typeface="Arial" panose="020B0604020202020204" pitchFamily="34" charset="0"/>
              </a:rPr>
              <a:t>Standard Functions</a:t>
            </a:r>
          </a:p>
          <a:p>
            <a:pPr lvl="1" eaLnBrk="1" hangingPunct="1">
              <a:lnSpc>
                <a:spcPct val="80000"/>
              </a:lnSpc>
              <a:buClrTx/>
              <a:buFontTx/>
              <a:buChar char="–"/>
            </a:pPr>
            <a:r>
              <a:rPr lang="en-US" altLang="en-US" sz="1200">
                <a:latin typeface="Arial" panose="020B0604020202020204" pitchFamily="34" charset="0"/>
                <a:cs typeface="Arial" panose="020B0604020202020204" pitchFamily="34" charset="0"/>
              </a:rPr>
              <a:t>Flash, Vibe, Tone &amp; Voice</a:t>
            </a:r>
          </a:p>
          <a:p>
            <a:pPr lvl="1" eaLnBrk="1" hangingPunct="1">
              <a:lnSpc>
                <a:spcPct val="80000"/>
              </a:lnSpc>
              <a:buClrTx/>
              <a:buFontTx/>
              <a:buChar char="–"/>
            </a:pPr>
            <a:r>
              <a:rPr lang="en-US" altLang="en-US" sz="1200">
                <a:latin typeface="Arial" panose="020B0604020202020204" pitchFamily="34" charset="0"/>
                <a:cs typeface="Arial" panose="020B0604020202020204" pitchFamily="34" charset="0"/>
              </a:rPr>
              <a:t>Rechargeable NiMH Batteries</a:t>
            </a:r>
          </a:p>
          <a:p>
            <a:pPr lvl="1" eaLnBrk="1" hangingPunct="1">
              <a:lnSpc>
                <a:spcPct val="80000"/>
              </a:lnSpc>
              <a:buClrTx/>
              <a:buFontTx/>
              <a:buChar char="–"/>
            </a:pPr>
            <a:r>
              <a:rPr lang="en-US" altLang="en-US" sz="1200">
                <a:latin typeface="Arial" panose="020B0604020202020204" pitchFamily="34" charset="0"/>
                <a:cs typeface="Arial" panose="020B0604020202020204" pitchFamily="34" charset="0"/>
              </a:rPr>
              <a:t>Smart Charging</a:t>
            </a:r>
          </a:p>
          <a:p>
            <a:pPr lvl="1" eaLnBrk="1" hangingPunct="1">
              <a:lnSpc>
                <a:spcPct val="80000"/>
              </a:lnSpc>
              <a:buClrTx/>
              <a:buFontTx/>
              <a:buChar char="–"/>
            </a:pPr>
            <a:r>
              <a:rPr lang="en-US" altLang="en-US" sz="1200">
                <a:latin typeface="Arial" panose="020B0604020202020204" pitchFamily="34" charset="0"/>
                <a:cs typeface="Arial" panose="020B0604020202020204" pitchFamily="34" charset="0"/>
              </a:rPr>
              <a:t>Battery life of 2-4 years</a:t>
            </a:r>
          </a:p>
          <a:p>
            <a:pPr lvl="1" eaLnBrk="1" hangingPunct="1">
              <a:lnSpc>
                <a:spcPct val="80000"/>
              </a:lnSpc>
              <a:buClrTx/>
              <a:buFontTx/>
              <a:buChar char="–"/>
            </a:pPr>
            <a:r>
              <a:rPr lang="en-US" altLang="en-US" sz="1200">
                <a:latin typeface="Arial" panose="020B0604020202020204" pitchFamily="34" charset="0"/>
                <a:cs typeface="Arial" panose="020B0604020202020204" pitchFamily="34" charset="0"/>
              </a:rPr>
              <a:t>User replaceable battery packs</a:t>
            </a:r>
          </a:p>
          <a:p>
            <a:pPr lvl="1" eaLnBrk="1" hangingPunct="1">
              <a:lnSpc>
                <a:spcPct val="80000"/>
              </a:lnSpc>
              <a:buClrTx/>
              <a:buFontTx/>
              <a:buChar char="–"/>
            </a:pPr>
            <a:r>
              <a:rPr lang="en-US" altLang="en-US" sz="1200">
                <a:latin typeface="Arial" panose="020B0604020202020204" pitchFamily="34" charset="0"/>
                <a:cs typeface="Arial" panose="020B0604020202020204" pitchFamily="34" charset="0"/>
              </a:rPr>
              <a:t>Out-of-Range Alert function</a:t>
            </a:r>
          </a:p>
        </p:txBody>
      </p:sp>
      <p:grpSp>
        <p:nvGrpSpPr>
          <p:cNvPr id="10" name="Group 9">
            <a:extLst>
              <a:ext uri="{FF2B5EF4-FFF2-40B4-BE49-F238E27FC236}">
                <a16:creationId xmlns:a16="http://schemas.microsoft.com/office/drawing/2014/main" id="{3F9D92E7-2097-4B73-A182-A0308264CF1B}"/>
              </a:ext>
            </a:extLst>
          </p:cNvPr>
          <p:cNvGrpSpPr/>
          <p:nvPr/>
        </p:nvGrpSpPr>
        <p:grpSpPr>
          <a:xfrm>
            <a:off x="514320" y="1244840"/>
            <a:ext cx="7740364" cy="3763157"/>
            <a:chOff x="514320" y="1244840"/>
            <a:chExt cx="7740364" cy="3763157"/>
          </a:xfrm>
        </p:grpSpPr>
        <p:grpSp>
          <p:nvGrpSpPr>
            <p:cNvPr id="8" name="Group 7"/>
            <p:cNvGrpSpPr/>
            <p:nvPr/>
          </p:nvGrpSpPr>
          <p:grpSpPr>
            <a:xfrm>
              <a:off x="1251946" y="1269045"/>
              <a:ext cx="1563105" cy="1685934"/>
              <a:chOff x="1251946" y="1269045"/>
              <a:chExt cx="1563105" cy="1685934"/>
            </a:xfrm>
          </p:grpSpPr>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231" b="100000" l="0" r="100000"/>
                        </a14:imgEffect>
                      </a14:imgLayer>
                    </a14:imgProps>
                  </a:ext>
                  <a:ext uri="{28A0092B-C50C-407E-A947-70E740481C1C}">
                    <a14:useLocalDpi xmlns:a14="http://schemas.microsoft.com/office/drawing/2010/main"/>
                  </a:ext>
                </a:extLst>
              </a:blip>
              <a:stretch>
                <a:fillRect/>
              </a:stretch>
            </p:blipFill>
            <p:spPr>
              <a:xfrm rot="388413">
                <a:off x="1809817" y="1269045"/>
                <a:ext cx="1005234" cy="1685934"/>
              </a:xfrm>
              <a:prstGeom prst="rect">
                <a:avLst/>
              </a:prstGeom>
            </p:spPr>
          </p:pic>
          <p:sp>
            <p:nvSpPr>
              <p:cNvPr id="23" name="TextBox 22"/>
              <p:cNvSpPr txBox="1"/>
              <p:nvPr/>
            </p:nvSpPr>
            <p:spPr>
              <a:xfrm>
                <a:off x="1251946" y="1879367"/>
                <a:ext cx="876774" cy="261610"/>
              </a:xfrm>
              <a:prstGeom prst="rect">
                <a:avLst/>
              </a:prstGeom>
              <a:noFill/>
            </p:spPr>
            <p:txBody>
              <a:bodyPr wrap="square" rtlCol="0">
                <a:spAutoFit/>
              </a:bodyPr>
              <a:lstStyle/>
              <a:p>
                <a:r>
                  <a:rPr lang="en-US" sz="1100" b="1" dirty="0"/>
                  <a:t>IQ PAGER </a:t>
                </a:r>
              </a:p>
            </p:txBody>
          </p:sp>
        </p:grpSp>
        <p:sp>
          <p:nvSpPr>
            <p:cNvPr id="24" name="TextBox 23"/>
            <p:cNvSpPr txBox="1"/>
            <p:nvPr/>
          </p:nvSpPr>
          <p:spPr>
            <a:xfrm>
              <a:off x="514320" y="4118215"/>
              <a:ext cx="1443859" cy="430887"/>
            </a:xfrm>
            <a:prstGeom prst="rect">
              <a:avLst/>
            </a:prstGeom>
            <a:noFill/>
          </p:spPr>
          <p:txBody>
            <a:bodyPr wrap="square" rtlCol="0">
              <a:spAutoFit/>
            </a:bodyPr>
            <a:lstStyle/>
            <a:p>
              <a:pPr algn="ctr"/>
              <a:r>
                <a:rPr lang="en-US" sz="1100" b="1" dirty="0"/>
                <a:t> COMMPASS </a:t>
              </a:r>
            </a:p>
            <a:p>
              <a:pPr algn="ctr"/>
              <a:r>
                <a:rPr lang="en-US" sz="1100" b="1" dirty="0"/>
                <a:t>PAGER </a:t>
              </a:r>
            </a:p>
          </p:txBody>
        </p:sp>
        <p:pic>
          <p:nvPicPr>
            <p:cNvPr id="7" name="Picture 6"/>
            <p:cNvPicPr>
              <a:picLocks noChangeAspect="1"/>
            </p:cNvPicPr>
            <p:nvPr/>
          </p:nvPicPr>
          <p:blipFill>
            <a:blip r:embed="rId5" cstate="screen">
              <a:extLst>
                <a:ext uri="{BEBA8EAE-BF5A-486C-A8C5-ECC9F3942E4B}">
                  <a14:imgProps xmlns:a14="http://schemas.microsoft.com/office/drawing/2010/main">
                    <a14:imgLayer r:embed="rId6">
                      <a14:imgEffect>
                        <a14:backgroundRemoval t="977" b="98633" l="829" r="98176">
                          <a14:foregroundMark x1="28027" y1="37305" x2="51575" y2="40039"/>
                          <a14:foregroundMark x1="53068" y1="36719" x2="72803" y2="38086"/>
                          <a14:foregroundMark x1="32007" y1="51367" x2="48093" y2="52930"/>
                        </a14:backgroundRemoval>
                      </a14:imgEffect>
                    </a14:imgLayer>
                  </a14:imgProps>
                </a:ext>
                <a:ext uri="{28A0092B-C50C-407E-A947-70E740481C1C}">
                  <a14:useLocalDpi xmlns:a14="http://schemas.microsoft.com/office/drawing/2010/main"/>
                </a:ext>
              </a:extLst>
            </a:blip>
            <a:stretch>
              <a:fillRect/>
            </a:stretch>
          </p:blipFill>
          <p:spPr>
            <a:xfrm>
              <a:off x="3386509" y="1244840"/>
              <a:ext cx="1363835" cy="1158016"/>
            </a:xfrm>
            <a:prstGeom prst="rect">
              <a:avLst/>
            </a:prstGeom>
          </p:spPr>
        </p:pic>
        <p:sp>
          <p:nvSpPr>
            <p:cNvPr id="25" name="TextBox 24"/>
            <p:cNvSpPr txBox="1"/>
            <p:nvPr/>
          </p:nvSpPr>
          <p:spPr>
            <a:xfrm>
              <a:off x="3456152" y="2341270"/>
              <a:ext cx="1203661" cy="261610"/>
            </a:xfrm>
            <a:prstGeom prst="rect">
              <a:avLst/>
            </a:prstGeom>
            <a:noFill/>
          </p:spPr>
          <p:txBody>
            <a:bodyPr wrap="square" rtlCol="0">
              <a:spAutoFit/>
            </a:bodyPr>
            <a:lstStyle/>
            <a:p>
              <a:r>
                <a:rPr lang="en-US" sz="1100" b="1" dirty="0"/>
                <a:t>COASTER PAGER</a:t>
              </a:r>
            </a:p>
          </p:txBody>
        </p:sp>
        <p:grpSp>
          <p:nvGrpSpPr>
            <p:cNvPr id="11" name="Group 10"/>
            <p:cNvGrpSpPr/>
            <p:nvPr/>
          </p:nvGrpSpPr>
          <p:grpSpPr>
            <a:xfrm>
              <a:off x="3276490" y="2827509"/>
              <a:ext cx="1203661" cy="2180488"/>
              <a:chOff x="3276490" y="2827509"/>
              <a:chExt cx="1203661" cy="2180488"/>
            </a:xfrm>
          </p:grpSpPr>
          <p:pic>
            <p:nvPicPr>
              <p:cNvPr id="22"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57563" y="2827509"/>
                <a:ext cx="841517" cy="174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276490" y="4577110"/>
                <a:ext cx="1203661" cy="430887"/>
              </a:xfrm>
              <a:prstGeom prst="rect">
                <a:avLst/>
              </a:prstGeom>
              <a:noFill/>
            </p:spPr>
            <p:txBody>
              <a:bodyPr wrap="square" rtlCol="0">
                <a:spAutoFit/>
              </a:bodyPr>
              <a:lstStyle/>
              <a:p>
                <a:pPr algn="ctr"/>
                <a:r>
                  <a:rPr lang="en-US" sz="1100" b="1" dirty="0"/>
                  <a:t>SMARTCALL IQ</a:t>
                </a:r>
              </a:p>
              <a:p>
                <a:pPr algn="ctr"/>
                <a:r>
                  <a:rPr lang="en-US" sz="1100" b="1" dirty="0"/>
                  <a:t>PAGER</a:t>
                </a:r>
              </a:p>
            </p:txBody>
          </p:sp>
        </p:grpSp>
        <p:grpSp>
          <p:nvGrpSpPr>
            <p:cNvPr id="12" name="Group 11"/>
            <p:cNvGrpSpPr/>
            <p:nvPr/>
          </p:nvGrpSpPr>
          <p:grpSpPr>
            <a:xfrm>
              <a:off x="4877991" y="2272803"/>
              <a:ext cx="1626602" cy="1329479"/>
              <a:chOff x="4877991" y="2272803"/>
              <a:chExt cx="1626602" cy="1329479"/>
            </a:xfrm>
          </p:grpSpPr>
          <p:pic>
            <p:nvPicPr>
              <p:cNvPr id="12300" name="Picture 1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7991" y="2272803"/>
                <a:ext cx="1382449" cy="89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002155" y="3171395"/>
                <a:ext cx="1502438" cy="430887"/>
              </a:xfrm>
              <a:prstGeom prst="rect">
                <a:avLst/>
              </a:prstGeom>
              <a:noFill/>
            </p:spPr>
            <p:txBody>
              <a:bodyPr wrap="square" rtlCol="0">
                <a:spAutoFit/>
              </a:bodyPr>
              <a:lstStyle/>
              <a:p>
                <a:pPr algn="ctr"/>
                <a:r>
                  <a:rPr lang="en-US" sz="1100" b="1" dirty="0"/>
                  <a:t>BATTERY OPERATED ALPHA PAGER</a:t>
                </a:r>
              </a:p>
            </p:txBody>
          </p:sp>
        </p:grpSp>
        <p:grpSp>
          <p:nvGrpSpPr>
            <p:cNvPr id="13" name="Group 12"/>
            <p:cNvGrpSpPr/>
            <p:nvPr/>
          </p:nvGrpSpPr>
          <p:grpSpPr>
            <a:xfrm>
              <a:off x="4982075" y="3704414"/>
              <a:ext cx="1427760" cy="1128340"/>
              <a:chOff x="4982075" y="3704414"/>
              <a:chExt cx="1427760" cy="1128340"/>
            </a:xfrm>
          </p:grpSpPr>
          <p:pic>
            <p:nvPicPr>
              <p:cNvPr id="6" name="Picture 5"/>
              <p:cNvPicPr>
                <a:picLocks noChangeAspect="1"/>
              </p:cNvPicPr>
              <p:nvPr/>
            </p:nvPicPr>
            <p:blipFill>
              <a:blip r:embed="rId9" cstate="screen">
                <a:extLst>
                  <a:ext uri="{BEBA8EAE-BF5A-486C-A8C5-ECC9F3942E4B}">
                    <a14:imgProps xmlns:a14="http://schemas.microsoft.com/office/drawing/2010/main">
                      <a14:imgLayer r:embed="rId10">
                        <a14:imgEffect>
                          <a14:backgroundRemoval t="204" b="100000" l="0" r="100000"/>
                        </a14:imgEffect>
                      </a14:imgLayer>
                    </a14:imgProps>
                  </a:ext>
                  <a:ext uri="{28A0092B-C50C-407E-A947-70E740481C1C}">
                    <a14:useLocalDpi xmlns:a14="http://schemas.microsoft.com/office/drawing/2010/main"/>
                  </a:ext>
                </a:extLst>
              </a:blip>
              <a:stretch>
                <a:fillRect/>
              </a:stretch>
            </p:blipFill>
            <p:spPr>
              <a:xfrm>
                <a:off x="4982075" y="3704414"/>
                <a:ext cx="1278365" cy="895403"/>
              </a:xfrm>
              <a:prstGeom prst="rect">
                <a:avLst/>
              </a:prstGeom>
            </p:spPr>
          </p:pic>
          <p:sp>
            <p:nvSpPr>
              <p:cNvPr id="28" name="TextBox 27"/>
              <p:cNvSpPr txBox="1"/>
              <p:nvPr/>
            </p:nvSpPr>
            <p:spPr>
              <a:xfrm>
                <a:off x="5206174" y="4571144"/>
                <a:ext cx="1203661" cy="261610"/>
              </a:xfrm>
              <a:prstGeom prst="rect">
                <a:avLst/>
              </a:prstGeom>
              <a:noFill/>
            </p:spPr>
            <p:txBody>
              <a:bodyPr wrap="square" rtlCol="0">
                <a:spAutoFit/>
              </a:bodyPr>
              <a:lstStyle/>
              <a:p>
                <a:r>
                  <a:rPr lang="en-US" sz="1100" b="1" dirty="0"/>
                  <a:t>RUGGED PAGER </a:t>
                </a:r>
              </a:p>
            </p:txBody>
          </p:sp>
        </p:grpSp>
        <p:pic>
          <p:nvPicPr>
            <p:cNvPr id="12301" name="Picture 2"/>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84215" y="2217217"/>
              <a:ext cx="1261419" cy="19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7168527" y="4118215"/>
              <a:ext cx="1086157" cy="261610"/>
            </a:xfrm>
            <a:prstGeom prst="rect">
              <a:avLst/>
            </a:prstGeom>
            <a:noFill/>
          </p:spPr>
          <p:txBody>
            <a:bodyPr wrap="square" rtlCol="0">
              <a:spAutoFit/>
            </a:bodyPr>
            <a:lstStyle/>
            <a:p>
              <a:r>
                <a:rPr lang="en-US" sz="1100" b="1" dirty="0"/>
                <a:t>STAFF PAGER</a:t>
              </a:r>
            </a:p>
          </p:txBody>
        </p:sp>
        <p:pic>
          <p:nvPicPr>
            <p:cNvPr id="5" name="Picture 4">
              <a:extLst>
                <a:ext uri="{FF2B5EF4-FFF2-40B4-BE49-F238E27FC236}">
                  <a16:creationId xmlns:a16="http://schemas.microsoft.com/office/drawing/2014/main" id="{BC7933F5-83DE-4724-95B5-67210E847D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6239" b="98349" l="5338" r="91994">
                          <a14:foregroundMark x1="11303" y1="15963" x2="28100" y2="6422"/>
                          <a14:foregroundMark x1="29356" y1="34862" x2="49137" y2="29358"/>
                          <a14:foregroundMark x1="10989" y1="25872" x2="5338" y2="19450"/>
                          <a14:foregroundMark x1="8948" y1="14128" x2="21193" y2="10275"/>
                          <a14:foregroundMark x1="65934" y1="89908" x2="89953" y2="75596"/>
                          <a14:foregroundMark x1="61068" y1="98349" x2="68917" y2="93394"/>
                          <a14:foregroundMark x1="91366" y1="80183" x2="91366" y2="75229"/>
                          <a14:foregroundMark x1="91994" y1="77982" x2="91366" y2="73761"/>
                        </a14:backgroundRemoval>
                      </a14:imgEffect>
                    </a14:imgLayer>
                  </a14:imgProps>
                </a:ext>
              </a:extLst>
            </a:blip>
            <a:stretch>
              <a:fillRect/>
            </a:stretch>
          </p:blipFill>
          <p:spPr>
            <a:xfrm>
              <a:off x="1040022" y="3059388"/>
              <a:ext cx="1813623" cy="1551686"/>
            </a:xfrm>
            <a:prstGeom prst="rect">
              <a:avLst/>
            </a:prstGeom>
          </p:spPr>
        </p:pic>
      </p:grpSp>
    </p:spTree>
    <p:extLst>
      <p:ext uri="{BB962C8B-B14F-4D97-AF65-F5344CB8AC3E}">
        <p14:creationId xmlns:p14="http://schemas.microsoft.com/office/powerpoint/2010/main" val="4145108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6059" y="360881"/>
            <a:ext cx="4081538" cy="400050"/>
          </a:xfrm>
        </p:spPr>
        <p:txBody>
          <a:bodyPr>
            <a:normAutofit lnSpcReduction="10000"/>
          </a:bodyPr>
          <a:lstStyle/>
          <a:p>
            <a:pPr eaLnBrk="1" hangingPunct="1">
              <a:buFontTx/>
              <a:buNone/>
            </a:pPr>
            <a:r>
              <a:rPr lang="en-US" altLang="en-US" sz="2100" b="1" u="sng" dirty="0"/>
              <a:t>Transmitter Menus</a:t>
            </a:r>
            <a:endParaRPr lang="en-US" altLang="en-US" b="1" u="sng" dirty="0"/>
          </a:p>
        </p:txBody>
      </p:sp>
      <p:graphicFrame>
        <p:nvGraphicFramePr>
          <p:cNvPr id="5" name="Object 4"/>
          <p:cNvGraphicFramePr>
            <a:graphicFrameLocks noChangeAspect="1"/>
          </p:cNvGraphicFramePr>
          <p:nvPr>
            <p:extLst>
              <p:ext uri="{D42A27DB-BD31-4B8C-83A1-F6EECF244321}">
                <p14:modId xmlns:p14="http://schemas.microsoft.com/office/powerpoint/2010/main" val="2286781374"/>
              </p:ext>
            </p:extLst>
          </p:nvPr>
        </p:nvGraphicFramePr>
        <p:xfrm>
          <a:off x="575245" y="935749"/>
          <a:ext cx="7601551" cy="3636251"/>
        </p:xfrm>
        <a:graphic>
          <a:graphicData uri="http://schemas.openxmlformats.org/presentationml/2006/ole">
            <mc:AlternateContent xmlns:mc="http://schemas.openxmlformats.org/markup-compatibility/2006">
              <mc:Choice xmlns:v="urn:schemas-microsoft-com:vml" Requires="v">
                <p:oleObj spid="_x0000_s2064" name="Worksheet" r:id="rId4" imgW="8544035" imgH="3962520" progId="Excel.Sheet.12">
                  <p:embed/>
                </p:oleObj>
              </mc:Choice>
              <mc:Fallback>
                <p:oleObj name="Worksheet" r:id="rId4" imgW="8544035" imgH="3962520" progId="Excel.Sheet.12">
                  <p:embed/>
                  <p:pic>
                    <p:nvPicPr>
                      <p:cNvPr id="0" name=""/>
                      <p:cNvPicPr/>
                      <p:nvPr/>
                    </p:nvPicPr>
                    <p:blipFill>
                      <a:blip r:embed="rId5"/>
                      <a:stretch>
                        <a:fillRect/>
                      </a:stretch>
                    </p:blipFill>
                    <p:spPr>
                      <a:xfrm>
                        <a:off x="575245" y="935749"/>
                        <a:ext cx="7601551" cy="3636251"/>
                      </a:xfrm>
                      <a:prstGeom prst="rect">
                        <a:avLst/>
                      </a:prstGeom>
                    </p:spPr>
                  </p:pic>
                </p:oleObj>
              </mc:Fallback>
            </mc:AlternateContent>
          </a:graphicData>
        </a:graphic>
      </p:graphicFrame>
    </p:spTree>
    <p:extLst>
      <p:ext uri="{BB962C8B-B14F-4D97-AF65-F5344CB8AC3E}">
        <p14:creationId xmlns:p14="http://schemas.microsoft.com/office/powerpoint/2010/main" val="1076203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6059" y="245267"/>
            <a:ext cx="4081538" cy="400050"/>
          </a:xfrm>
        </p:spPr>
        <p:txBody>
          <a:bodyPr>
            <a:normAutofit/>
          </a:bodyPr>
          <a:lstStyle/>
          <a:p>
            <a:pPr>
              <a:buNone/>
            </a:pPr>
            <a:r>
              <a:rPr lang="en-US" altLang="en-US" sz="2000" b="1" u="sng" dirty="0"/>
              <a:t>Transmitter Menus (continuation)</a:t>
            </a:r>
          </a:p>
        </p:txBody>
      </p:sp>
      <p:graphicFrame>
        <p:nvGraphicFramePr>
          <p:cNvPr id="3" name="Object 2"/>
          <p:cNvGraphicFramePr>
            <a:graphicFrameLocks noChangeAspect="1"/>
          </p:cNvGraphicFramePr>
          <p:nvPr>
            <p:extLst>
              <p:ext uri="{D42A27DB-BD31-4B8C-83A1-F6EECF244321}">
                <p14:modId xmlns:p14="http://schemas.microsoft.com/office/powerpoint/2010/main" val="1587783923"/>
              </p:ext>
            </p:extLst>
          </p:nvPr>
        </p:nvGraphicFramePr>
        <p:xfrm>
          <a:off x="574949" y="760931"/>
          <a:ext cx="7486485" cy="3926683"/>
        </p:xfrm>
        <a:graphic>
          <a:graphicData uri="http://schemas.openxmlformats.org/presentationml/2006/ole">
            <mc:AlternateContent xmlns:mc="http://schemas.openxmlformats.org/markup-compatibility/2006">
              <mc:Choice xmlns:v="urn:schemas-microsoft-com:vml" Requires="v">
                <p:oleObj spid="_x0000_s3084" name="Worksheet" r:id="rId4" imgW="9448710" imgH="3409830" progId="Excel.Sheet.12">
                  <p:embed/>
                </p:oleObj>
              </mc:Choice>
              <mc:Fallback>
                <p:oleObj name="Worksheet" r:id="rId4" imgW="9448710" imgH="3409830" progId="Excel.Sheet.12">
                  <p:embed/>
                  <p:pic>
                    <p:nvPicPr>
                      <p:cNvPr id="0" name=""/>
                      <p:cNvPicPr/>
                      <p:nvPr/>
                    </p:nvPicPr>
                    <p:blipFill>
                      <a:blip r:embed="rId5"/>
                      <a:stretch>
                        <a:fillRect/>
                      </a:stretch>
                    </p:blipFill>
                    <p:spPr>
                      <a:xfrm>
                        <a:off x="574949" y="760931"/>
                        <a:ext cx="7486485" cy="3926683"/>
                      </a:xfrm>
                      <a:prstGeom prst="rect">
                        <a:avLst/>
                      </a:prstGeom>
                    </p:spPr>
                  </p:pic>
                </p:oleObj>
              </mc:Fallback>
            </mc:AlternateContent>
          </a:graphicData>
        </a:graphic>
      </p:graphicFrame>
    </p:spTree>
    <p:extLst>
      <p:ext uri="{BB962C8B-B14F-4D97-AF65-F5344CB8AC3E}">
        <p14:creationId xmlns:p14="http://schemas.microsoft.com/office/powerpoint/2010/main" val="3844172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6059" y="360881"/>
            <a:ext cx="4081538" cy="400050"/>
          </a:xfrm>
        </p:spPr>
        <p:txBody>
          <a:bodyPr>
            <a:normAutofit/>
          </a:bodyPr>
          <a:lstStyle/>
          <a:p>
            <a:pPr>
              <a:buNone/>
            </a:pPr>
            <a:r>
              <a:rPr lang="en-US" altLang="en-US" sz="2000" b="1" u="sng" dirty="0"/>
              <a:t>Transmitter Menus (continuation)</a:t>
            </a:r>
          </a:p>
        </p:txBody>
      </p:sp>
      <p:graphicFrame>
        <p:nvGraphicFramePr>
          <p:cNvPr id="2" name="Object 1"/>
          <p:cNvGraphicFramePr>
            <a:graphicFrameLocks noChangeAspect="1"/>
          </p:cNvGraphicFramePr>
          <p:nvPr>
            <p:extLst>
              <p:ext uri="{D42A27DB-BD31-4B8C-83A1-F6EECF244321}">
                <p14:modId xmlns:p14="http://schemas.microsoft.com/office/powerpoint/2010/main" val="3846541474"/>
              </p:ext>
            </p:extLst>
          </p:nvPr>
        </p:nvGraphicFramePr>
        <p:xfrm>
          <a:off x="675345" y="874713"/>
          <a:ext cx="4381500" cy="3802062"/>
        </p:xfrm>
        <a:graphic>
          <a:graphicData uri="http://schemas.openxmlformats.org/presentationml/2006/ole">
            <mc:AlternateContent xmlns:mc="http://schemas.openxmlformats.org/markup-compatibility/2006">
              <mc:Choice xmlns:v="urn:schemas-microsoft-com:vml" Requires="v">
                <p:oleObj spid="_x0000_s4108" name="Worksheet" r:id="rId4" imgW="4381556" imgH="4210110" progId="Excel.Sheet.12">
                  <p:embed/>
                </p:oleObj>
              </mc:Choice>
              <mc:Fallback>
                <p:oleObj name="Worksheet" r:id="rId4" imgW="4381556" imgH="4210110" progId="Excel.Sheet.12">
                  <p:embed/>
                  <p:pic>
                    <p:nvPicPr>
                      <p:cNvPr id="0" name=""/>
                      <p:cNvPicPr/>
                      <p:nvPr/>
                    </p:nvPicPr>
                    <p:blipFill>
                      <a:blip r:embed="rId5"/>
                      <a:stretch>
                        <a:fillRect/>
                      </a:stretch>
                    </p:blipFill>
                    <p:spPr>
                      <a:xfrm>
                        <a:off x="675345" y="874713"/>
                        <a:ext cx="4381500" cy="3802062"/>
                      </a:xfrm>
                      <a:prstGeom prst="rect">
                        <a:avLst/>
                      </a:prstGeom>
                    </p:spPr>
                  </p:pic>
                </p:oleObj>
              </mc:Fallback>
            </mc:AlternateContent>
          </a:graphicData>
        </a:graphic>
      </p:graphicFrame>
    </p:spTree>
    <p:extLst>
      <p:ext uri="{BB962C8B-B14F-4D97-AF65-F5344CB8AC3E}">
        <p14:creationId xmlns:p14="http://schemas.microsoft.com/office/powerpoint/2010/main" val="21056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77391"/>
            <a:ext cx="6172200" cy="536972"/>
          </a:xfrm>
        </p:spPr>
        <p:txBody>
          <a:bodyPr>
            <a:normAutofit fontScale="90000"/>
          </a:bodyPr>
          <a:lstStyle/>
          <a:p>
            <a:pPr eaLnBrk="1" hangingPunct="1"/>
            <a:r>
              <a:rPr lang="en-US" altLang="en-US" dirty="0"/>
              <a:t>The Components</a:t>
            </a:r>
          </a:p>
        </p:txBody>
      </p:sp>
      <p:sp>
        <p:nvSpPr>
          <p:cNvPr id="14339" name="Content Placeholder 2"/>
          <p:cNvSpPr>
            <a:spLocks noGrp="1"/>
          </p:cNvSpPr>
          <p:nvPr>
            <p:ph idx="1"/>
          </p:nvPr>
        </p:nvSpPr>
        <p:spPr>
          <a:xfrm>
            <a:off x="566532" y="413078"/>
            <a:ext cx="1454426" cy="400050"/>
          </a:xfrm>
        </p:spPr>
        <p:txBody>
          <a:bodyPr>
            <a:normAutofit lnSpcReduction="10000"/>
          </a:bodyPr>
          <a:lstStyle/>
          <a:p>
            <a:pPr eaLnBrk="1" hangingPunct="1">
              <a:buFontTx/>
              <a:buNone/>
            </a:pPr>
            <a:r>
              <a:rPr lang="en-US" altLang="en-US" sz="2100" b="1" dirty="0">
                <a:solidFill>
                  <a:schemeClr val="accent1">
                    <a:lumMod val="75000"/>
                  </a:schemeClr>
                </a:solidFill>
              </a:rPr>
              <a:t>Chargers</a:t>
            </a:r>
            <a:endParaRPr lang="en-US" altLang="en-US" b="1" dirty="0">
              <a:solidFill>
                <a:schemeClr val="accent1">
                  <a:lumMod val="75000"/>
                </a:schemeClr>
              </a:solidFill>
            </a:endParaRPr>
          </a:p>
        </p:txBody>
      </p:sp>
      <p:grpSp>
        <p:nvGrpSpPr>
          <p:cNvPr id="9" name="Group 8"/>
          <p:cNvGrpSpPr/>
          <p:nvPr/>
        </p:nvGrpSpPr>
        <p:grpSpPr>
          <a:xfrm>
            <a:off x="596142" y="840021"/>
            <a:ext cx="8263653" cy="4071434"/>
            <a:chOff x="596142" y="840021"/>
            <a:chExt cx="8263653" cy="4071434"/>
          </a:xfrm>
        </p:grpSpPr>
        <p:sp>
          <p:nvSpPr>
            <p:cNvPr id="14350" name="TextBox 24"/>
            <p:cNvSpPr txBox="1">
              <a:spLocks noChangeArrowheads="1"/>
            </p:cNvSpPr>
            <p:nvPr/>
          </p:nvSpPr>
          <p:spPr bwMode="auto">
            <a:xfrm>
              <a:off x="4572000" y="840021"/>
              <a:ext cx="428779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03399"/>
                </a:buClr>
                <a:buChar char="•"/>
                <a:defRPr sz="19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7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300">
                  <a:solidFill>
                    <a:schemeClr val="tx1"/>
                  </a:solidFill>
                  <a:latin typeface="Arial" panose="020B0604020202020204" pitchFamily="34" charset="0"/>
                  <a:cs typeface="Arial" panose="020B0604020202020204" pitchFamily="34" charset="0"/>
                </a:defRPr>
              </a:lvl9pPr>
            </a:lstStyle>
            <a:p>
              <a:pPr marL="0" indent="0">
                <a:lnSpc>
                  <a:spcPct val="80000"/>
                </a:lnSpc>
                <a:buClrTx/>
                <a:buNone/>
                <a:defRPr/>
              </a:pPr>
              <a:r>
                <a:rPr lang="en-US" altLang="en-US" sz="1800" dirty="0"/>
                <a:t>Standard Functions</a:t>
              </a:r>
            </a:p>
            <a:p>
              <a:pPr>
                <a:lnSpc>
                  <a:spcPct val="80000"/>
                </a:lnSpc>
                <a:buClrTx/>
                <a:defRPr/>
              </a:pPr>
              <a:r>
                <a:rPr lang="en-US" altLang="en-US" sz="1200" dirty="0"/>
                <a:t>One power supply can charge a maximum of 60 pagers (all pagers except staff call pagers)</a:t>
              </a:r>
            </a:p>
            <a:p>
              <a:pPr>
                <a:lnSpc>
                  <a:spcPct val="80000"/>
                </a:lnSpc>
                <a:buClrTx/>
                <a:defRPr/>
              </a:pPr>
              <a:r>
                <a:rPr lang="en-US" altLang="en-US" sz="1200" dirty="0"/>
                <a:t>Chargers can be daisy chained using the jumper wires</a:t>
              </a:r>
            </a:p>
            <a:p>
              <a:pPr>
                <a:lnSpc>
                  <a:spcPct val="80000"/>
                </a:lnSpc>
                <a:buClrTx/>
                <a:defRPr/>
              </a:pPr>
              <a:r>
                <a:rPr lang="en-US" altLang="en-US" sz="1200" dirty="0"/>
                <a:t>Charger Power supply is rated 110 to 240 volts input </a:t>
              </a:r>
            </a:p>
            <a:p>
              <a:pPr>
                <a:lnSpc>
                  <a:spcPct val="80000"/>
                </a:lnSpc>
                <a:buClrTx/>
                <a:defRPr/>
              </a:pPr>
              <a:r>
                <a:rPr lang="en-US" altLang="en-US" sz="1200" dirty="0"/>
                <a:t>12 volts DC Output / 5 Amps</a:t>
              </a:r>
            </a:p>
            <a:p>
              <a:pPr>
                <a:lnSpc>
                  <a:spcPct val="80000"/>
                </a:lnSpc>
                <a:buClrTx/>
                <a:defRPr/>
              </a:pPr>
              <a:r>
                <a:rPr lang="en-US" altLang="en-US" sz="1200" dirty="0"/>
                <a:t>All chargers have Smart Charging feature to prevent batteries from over charging.</a:t>
              </a:r>
            </a:p>
            <a:p>
              <a:pPr lvl="1">
                <a:lnSpc>
                  <a:spcPct val="80000"/>
                </a:lnSpc>
                <a:defRPr/>
              </a:pPr>
              <a:endParaRPr lang="en-US" altLang="en-US" sz="12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874" y="1095299"/>
              <a:ext cx="909456" cy="1877487"/>
            </a:xfrm>
            <a:prstGeom prst="rect">
              <a:avLst/>
            </a:prstGeom>
          </p:spPr>
        </p:pic>
        <p:sp>
          <p:nvSpPr>
            <p:cNvPr id="7" name="TextBox 6"/>
            <p:cNvSpPr txBox="1"/>
            <p:nvPr/>
          </p:nvSpPr>
          <p:spPr>
            <a:xfrm>
              <a:off x="596142" y="2985173"/>
              <a:ext cx="795156" cy="430887"/>
            </a:xfrm>
            <a:prstGeom prst="rect">
              <a:avLst/>
            </a:prstGeom>
            <a:noFill/>
          </p:spPr>
          <p:txBody>
            <a:bodyPr wrap="square" rtlCol="0">
              <a:spAutoFit/>
            </a:bodyPr>
            <a:lstStyle/>
            <a:p>
              <a:pPr algn="ctr"/>
              <a:r>
                <a:rPr lang="en-US" sz="1100" b="1" dirty="0"/>
                <a:t>COASTER CHARGER</a:t>
              </a:r>
            </a:p>
          </p:txBody>
        </p:sp>
        <p:grpSp>
          <p:nvGrpSpPr>
            <p:cNvPr id="11" name="Group 10"/>
            <p:cNvGrpSpPr/>
            <p:nvPr/>
          </p:nvGrpSpPr>
          <p:grpSpPr>
            <a:xfrm>
              <a:off x="861391" y="2868323"/>
              <a:ext cx="2076978" cy="2035863"/>
              <a:chOff x="861391" y="2868323"/>
              <a:chExt cx="2076978" cy="2035863"/>
            </a:xfrm>
          </p:grpSpPr>
          <p:pic>
            <p:nvPicPr>
              <p:cNvPr id="2" name="Picture 1"/>
              <p:cNvPicPr>
                <a:picLocks noChangeAspect="1"/>
              </p:cNvPicPr>
              <p:nvPr/>
            </p:nvPicPr>
            <p:blipFill>
              <a:blip r:embed="rId4" cstate="screen">
                <a:extLst>
                  <a:ext uri="{BEBA8EAE-BF5A-486C-A8C5-ECC9F3942E4B}">
                    <a14:imgProps xmlns:a14="http://schemas.microsoft.com/office/drawing/2010/main">
                      <a14:imgLayer r:embed="rId5">
                        <a14:imgEffect>
                          <a14:backgroundRemoval t="166" b="100000" l="2413" r="100000"/>
                        </a14:imgEffect>
                      </a14:imgLayer>
                    </a14:imgProps>
                  </a:ext>
                  <a:ext uri="{28A0092B-C50C-407E-A947-70E740481C1C}">
                    <a14:useLocalDpi xmlns:a14="http://schemas.microsoft.com/office/drawing/2010/main"/>
                  </a:ext>
                </a:extLst>
              </a:blip>
              <a:stretch>
                <a:fillRect/>
              </a:stretch>
            </p:blipFill>
            <p:spPr>
              <a:xfrm>
                <a:off x="1681122" y="2868323"/>
                <a:ext cx="1257247" cy="2035863"/>
              </a:xfrm>
              <a:prstGeom prst="rect">
                <a:avLst/>
              </a:prstGeom>
            </p:spPr>
          </p:pic>
          <p:sp>
            <p:nvSpPr>
              <p:cNvPr id="17" name="TextBox 16"/>
              <p:cNvSpPr txBox="1"/>
              <p:nvPr/>
            </p:nvSpPr>
            <p:spPr>
              <a:xfrm>
                <a:off x="861391" y="4228125"/>
                <a:ext cx="967872" cy="430887"/>
              </a:xfrm>
              <a:prstGeom prst="rect">
                <a:avLst/>
              </a:prstGeom>
              <a:noFill/>
            </p:spPr>
            <p:txBody>
              <a:bodyPr wrap="square" rtlCol="0">
                <a:spAutoFit/>
              </a:bodyPr>
              <a:lstStyle/>
              <a:p>
                <a:pPr algn="ctr"/>
                <a:r>
                  <a:rPr lang="en-US" sz="1100" b="1" dirty="0"/>
                  <a:t>COMMPASS CHARGER</a:t>
                </a:r>
              </a:p>
            </p:txBody>
          </p:sp>
        </p:grpSp>
        <p:grpSp>
          <p:nvGrpSpPr>
            <p:cNvPr id="10" name="Group 9"/>
            <p:cNvGrpSpPr/>
            <p:nvPr/>
          </p:nvGrpSpPr>
          <p:grpSpPr>
            <a:xfrm>
              <a:off x="2195395" y="1042987"/>
              <a:ext cx="2105168" cy="2128954"/>
              <a:chOff x="2195395" y="1042987"/>
              <a:chExt cx="2105168" cy="2128954"/>
            </a:xfrm>
          </p:grpSpPr>
          <p:pic>
            <p:nvPicPr>
              <p:cNvPr id="4" name="Picture 3"/>
              <p:cNvPicPr>
                <a:picLocks noChangeAspect="1"/>
              </p:cNvPicPr>
              <p:nvPr/>
            </p:nvPicPr>
            <p:blipFill>
              <a:blip r:embed="rId6" cstate="screen">
                <a:extLst>
                  <a:ext uri="{BEBA8EAE-BF5A-486C-A8C5-ECC9F3942E4B}">
                    <a14:imgProps xmlns:a14="http://schemas.microsoft.com/office/drawing/2010/main">
                      <a14:imgLayer r:embed="rId7">
                        <a14:imgEffect>
                          <a14:backgroundRemoval t="655" b="100000" l="1008" r="98741"/>
                        </a14:imgEffect>
                      </a14:imgLayer>
                    </a14:imgProps>
                  </a:ext>
                  <a:ext uri="{28A0092B-C50C-407E-A947-70E740481C1C}">
                    <a14:useLocalDpi xmlns:a14="http://schemas.microsoft.com/office/drawing/2010/main"/>
                  </a:ext>
                </a:extLst>
              </a:blip>
              <a:stretch>
                <a:fillRect/>
              </a:stretch>
            </p:blipFill>
            <p:spPr>
              <a:xfrm>
                <a:off x="2917265" y="1042987"/>
                <a:ext cx="1383298" cy="2128954"/>
              </a:xfrm>
              <a:prstGeom prst="rect">
                <a:avLst/>
              </a:prstGeom>
            </p:spPr>
          </p:pic>
          <p:sp>
            <p:nvSpPr>
              <p:cNvPr id="18" name="TextBox 17"/>
              <p:cNvSpPr txBox="1"/>
              <p:nvPr/>
            </p:nvSpPr>
            <p:spPr>
              <a:xfrm>
                <a:off x="2195395" y="1672682"/>
                <a:ext cx="795156" cy="430887"/>
              </a:xfrm>
              <a:prstGeom prst="rect">
                <a:avLst/>
              </a:prstGeom>
              <a:noFill/>
            </p:spPr>
            <p:txBody>
              <a:bodyPr wrap="square" rtlCol="0">
                <a:spAutoFit/>
              </a:bodyPr>
              <a:lstStyle/>
              <a:p>
                <a:pPr algn="ctr"/>
                <a:r>
                  <a:rPr lang="en-US" sz="1100" b="1" dirty="0"/>
                  <a:t>IQ CHARGER</a:t>
                </a:r>
              </a:p>
            </p:txBody>
          </p:sp>
        </p:grpSp>
        <p:pic>
          <p:nvPicPr>
            <p:cNvPr id="5" name="Picture 4"/>
            <p:cNvPicPr>
              <a:picLocks noChangeAspect="1"/>
            </p:cNvPicPr>
            <p:nvPr/>
          </p:nvPicPr>
          <p:blipFill>
            <a:blip r:embed="rId8" cstate="screen">
              <a:extLst>
                <a:ext uri="{BEBA8EAE-BF5A-486C-A8C5-ECC9F3942E4B}">
                  <a14:imgProps xmlns:a14="http://schemas.microsoft.com/office/drawing/2010/main">
                    <a14:imgLayer r:embed="rId9">
                      <a14:imgEffect>
                        <a14:backgroundRemoval t="0" b="100000" l="2360" r="97345"/>
                      </a14:imgEffect>
                    </a14:imgLayer>
                  </a14:imgProps>
                </a:ext>
                <a:ext uri="{28A0092B-C50C-407E-A947-70E740481C1C}">
                  <a14:useLocalDpi xmlns:a14="http://schemas.microsoft.com/office/drawing/2010/main"/>
                </a:ext>
              </a:extLst>
            </a:blip>
            <a:stretch>
              <a:fillRect/>
            </a:stretch>
          </p:blipFill>
          <p:spPr>
            <a:xfrm>
              <a:off x="4301073" y="2764126"/>
              <a:ext cx="1217299" cy="2147329"/>
            </a:xfrm>
            <a:prstGeom prst="rect">
              <a:avLst/>
            </a:prstGeom>
          </p:spPr>
        </p:pic>
        <p:sp>
          <p:nvSpPr>
            <p:cNvPr id="19" name="TextBox 18"/>
            <p:cNvSpPr txBox="1"/>
            <p:nvPr/>
          </p:nvSpPr>
          <p:spPr>
            <a:xfrm>
              <a:off x="3544930" y="4336377"/>
              <a:ext cx="881295" cy="430887"/>
            </a:xfrm>
            <a:prstGeom prst="rect">
              <a:avLst/>
            </a:prstGeom>
            <a:noFill/>
          </p:spPr>
          <p:txBody>
            <a:bodyPr wrap="square" rtlCol="0">
              <a:spAutoFit/>
            </a:bodyPr>
            <a:lstStyle/>
            <a:p>
              <a:pPr algn="ctr"/>
              <a:r>
                <a:rPr lang="en-US" sz="1100" b="1" dirty="0"/>
                <a:t>STAFFCALL CHARGER</a:t>
              </a:r>
            </a:p>
          </p:txBody>
        </p:sp>
        <p:grpSp>
          <p:nvGrpSpPr>
            <p:cNvPr id="8" name="Group 7"/>
            <p:cNvGrpSpPr/>
            <p:nvPr/>
          </p:nvGrpSpPr>
          <p:grpSpPr>
            <a:xfrm>
              <a:off x="6017246" y="2503887"/>
              <a:ext cx="2649675" cy="1727430"/>
              <a:chOff x="6017246" y="2503887"/>
              <a:chExt cx="2649675" cy="1727430"/>
            </a:xfrm>
          </p:grpSpPr>
          <p:pic>
            <p:nvPicPr>
              <p:cNvPr id="6" name="Picture 5"/>
              <p:cNvPicPr>
                <a:picLocks noChangeAspect="1"/>
              </p:cNvPicPr>
              <p:nvPr/>
            </p:nvPicPr>
            <p:blipFill>
              <a:blip r:embed="rId10" cstate="screen">
                <a:extLst>
                  <a:ext uri="{BEBA8EAE-BF5A-486C-A8C5-ECC9F3942E4B}">
                    <a14:imgProps xmlns:a14="http://schemas.microsoft.com/office/drawing/2010/main">
                      <a14:imgLayer r:embed="rId11">
                        <a14:imgEffect>
                          <a14:backgroundRemoval t="422" b="100000" l="0" r="99287"/>
                        </a14:imgEffect>
                      </a14:imgLayer>
                    </a14:imgProps>
                  </a:ext>
                  <a:ext uri="{28A0092B-C50C-407E-A947-70E740481C1C}">
                    <a14:useLocalDpi xmlns:a14="http://schemas.microsoft.com/office/drawing/2010/main"/>
                  </a:ext>
                </a:extLst>
              </a:blip>
              <a:stretch>
                <a:fillRect/>
              </a:stretch>
            </p:blipFill>
            <p:spPr>
              <a:xfrm>
                <a:off x="6017246" y="2503887"/>
                <a:ext cx="2554701" cy="1727430"/>
              </a:xfrm>
              <a:prstGeom prst="rect">
                <a:avLst/>
              </a:prstGeom>
            </p:spPr>
          </p:pic>
          <p:sp>
            <p:nvSpPr>
              <p:cNvPr id="20" name="TextBox 19"/>
              <p:cNvSpPr txBox="1"/>
              <p:nvPr/>
            </p:nvSpPr>
            <p:spPr>
              <a:xfrm>
                <a:off x="7767931" y="3622346"/>
                <a:ext cx="898990" cy="430887"/>
              </a:xfrm>
              <a:prstGeom prst="rect">
                <a:avLst/>
              </a:prstGeom>
              <a:noFill/>
            </p:spPr>
            <p:txBody>
              <a:bodyPr wrap="square" rtlCol="0">
                <a:spAutoFit/>
              </a:bodyPr>
              <a:lstStyle/>
              <a:p>
                <a:pPr algn="ctr"/>
                <a:r>
                  <a:rPr lang="en-US" sz="1100" b="1" dirty="0"/>
                  <a:t>RUGGED CHARGER</a:t>
                </a:r>
              </a:p>
            </p:txBody>
          </p:sp>
        </p:grpSp>
      </p:grpSp>
    </p:spTree>
    <p:extLst>
      <p:ext uri="{BB962C8B-B14F-4D97-AF65-F5344CB8AC3E}">
        <p14:creationId xmlns:p14="http://schemas.microsoft.com/office/powerpoint/2010/main" val="279065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143" y="1338795"/>
            <a:ext cx="5433944" cy="3416320"/>
          </a:xfrm>
          <a:prstGeom prst="rect">
            <a:avLst/>
          </a:prstGeom>
          <a:noFill/>
        </p:spPr>
        <p:txBody>
          <a:bodyPr wrap="square" rtlCol="0">
            <a:spAutoFit/>
          </a:bodyPr>
          <a:lstStyle/>
          <a:p>
            <a:pPr lvl="0"/>
            <a:r>
              <a:rPr lang="en-US" b="1" u="sng" dirty="0"/>
              <a:t>Features</a:t>
            </a:r>
          </a:p>
          <a:p>
            <a:pPr marL="171450" lvl="0" indent="-171450">
              <a:buFont typeface="Arial" panose="020B0604020202020204" pitchFamily="34" charset="0"/>
              <a:buChar char="•"/>
            </a:pPr>
            <a:r>
              <a:rPr lang="en-US" dirty="0"/>
              <a:t>Industry leading digital display eliminates the need for number decals.</a:t>
            </a:r>
          </a:p>
          <a:p>
            <a:pPr marL="171450" lvl="0" indent="-171450">
              <a:buFont typeface="Arial" panose="020B0604020202020204" pitchFamily="34" charset="0"/>
              <a:buChar char="•"/>
            </a:pPr>
            <a:r>
              <a:rPr lang="en-US" dirty="0"/>
              <a:t>Pagers can be re-numbered in seconds on site. No more duplicate pagers or missing number decals.</a:t>
            </a:r>
          </a:p>
          <a:p>
            <a:pPr marL="171450" lvl="0" indent="-171450">
              <a:buFont typeface="Arial" panose="020B0604020202020204" pitchFamily="34" charset="0"/>
              <a:buChar char="•"/>
            </a:pPr>
            <a:r>
              <a:rPr lang="en-US" dirty="0"/>
              <a:t>The ability to renumber on-site reduces the shipping costs.</a:t>
            </a:r>
          </a:p>
          <a:p>
            <a:pPr marL="171450" lvl="0" indent="-171450">
              <a:buFont typeface="Arial" panose="020B0604020202020204" pitchFamily="34" charset="0"/>
              <a:buChar char="•"/>
            </a:pPr>
            <a:r>
              <a:rPr lang="en-US" dirty="0"/>
              <a:t>Low battery indicator</a:t>
            </a:r>
          </a:p>
          <a:p>
            <a:pPr marL="171450" lvl="0" indent="-171450">
              <a:buFont typeface="Arial" panose="020B0604020202020204" pitchFamily="34" charset="0"/>
              <a:buChar char="•"/>
            </a:pPr>
            <a:r>
              <a:rPr lang="en-US" dirty="0"/>
              <a:t>”Smart Charging” avoids over-charging the battery and charges quickly in 2 hours.</a:t>
            </a:r>
          </a:p>
          <a:p>
            <a:pPr marL="171450" lvl="0" indent="-171450">
              <a:buFont typeface="Arial" panose="020B0604020202020204" pitchFamily="34" charset="0"/>
              <a:buChar char="•"/>
            </a:pPr>
            <a:r>
              <a:rPr lang="en-US" dirty="0"/>
              <a:t>Flash, vibrate, tone and voice alert options for personalization</a:t>
            </a:r>
            <a:r>
              <a:rPr lang="en-US" sz="1600" dirty="0"/>
              <a:t>.</a:t>
            </a:r>
          </a:p>
        </p:txBody>
      </p:sp>
      <p:sp>
        <p:nvSpPr>
          <p:cNvPr id="3" name="TextBox 2"/>
          <p:cNvSpPr txBox="1"/>
          <p:nvPr/>
        </p:nvSpPr>
        <p:spPr>
          <a:xfrm>
            <a:off x="735496" y="675861"/>
            <a:ext cx="8216347" cy="584775"/>
          </a:xfrm>
          <a:prstGeom prst="rect">
            <a:avLst/>
          </a:prstGeom>
          <a:noFill/>
        </p:spPr>
        <p:txBody>
          <a:bodyPr wrap="square" rtlCol="0">
            <a:spAutoFit/>
          </a:bodyPr>
          <a:lstStyle/>
          <a:p>
            <a:r>
              <a:rPr lang="en-US" sz="1600" dirty="0" err="1">
                <a:solidFill>
                  <a:srgbClr val="000000"/>
                </a:solidFill>
                <a:latin typeface="Open Sans"/>
              </a:rPr>
              <a:t>CommPass</a:t>
            </a:r>
            <a:r>
              <a:rPr lang="en-US" sz="1600" dirty="0">
                <a:solidFill>
                  <a:srgbClr val="000000"/>
                </a:solidFill>
                <a:latin typeface="Open Sans"/>
              </a:rPr>
              <a:t> pagers are </a:t>
            </a:r>
            <a:r>
              <a:rPr lang="en-US" sz="1600" b="1" u="sng" dirty="0">
                <a:solidFill>
                  <a:srgbClr val="000000"/>
                </a:solidFill>
                <a:latin typeface="Open Sans"/>
              </a:rPr>
              <a:t>now</a:t>
            </a:r>
            <a:r>
              <a:rPr lang="en-US" sz="1600" dirty="0">
                <a:solidFill>
                  <a:srgbClr val="000000"/>
                </a:solidFill>
                <a:latin typeface="Open Sans"/>
              </a:rPr>
              <a:t> digital. The redesigned </a:t>
            </a:r>
            <a:r>
              <a:rPr lang="en-US" sz="1600" dirty="0" err="1">
                <a:solidFill>
                  <a:srgbClr val="000000"/>
                </a:solidFill>
                <a:latin typeface="Open Sans"/>
              </a:rPr>
              <a:t>CommPass</a:t>
            </a:r>
            <a:r>
              <a:rPr lang="en-US" sz="1600" dirty="0">
                <a:solidFill>
                  <a:srgbClr val="000000"/>
                </a:solidFill>
                <a:latin typeface="Open Sans"/>
              </a:rPr>
              <a:t> makes a perfect entry-level guest paging system. </a:t>
            </a:r>
            <a:endParaRPr lang="en-US" sz="1600" dirty="0"/>
          </a:p>
        </p:txBody>
      </p:sp>
      <p:sp>
        <p:nvSpPr>
          <p:cNvPr id="4" name="Title 13"/>
          <p:cNvSpPr txBox="1">
            <a:spLocks/>
          </p:cNvSpPr>
          <p:nvPr/>
        </p:nvSpPr>
        <p:spPr>
          <a:xfrm>
            <a:off x="1485900" y="160742"/>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CommPass Pager</a:t>
            </a:r>
          </a:p>
        </p:txBody>
      </p:sp>
      <p:grpSp>
        <p:nvGrpSpPr>
          <p:cNvPr id="6" name="Group 5"/>
          <p:cNvGrpSpPr/>
          <p:nvPr/>
        </p:nvGrpSpPr>
        <p:grpSpPr>
          <a:xfrm>
            <a:off x="6150998" y="1280438"/>
            <a:ext cx="2840779" cy="3023915"/>
            <a:chOff x="6150998" y="1280438"/>
            <a:chExt cx="2840779" cy="3023915"/>
          </a:xfrm>
        </p:grpSpPr>
        <p:grpSp>
          <p:nvGrpSpPr>
            <p:cNvPr id="8" name="Group 7"/>
            <p:cNvGrpSpPr/>
            <p:nvPr/>
          </p:nvGrpSpPr>
          <p:grpSpPr>
            <a:xfrm>
              <a:off x="6666141" y="1568054"/>
              <a:ext cx="1687169" cy="1529613"/>
              <a:chOff x="6801216" y="1544890"/>
              <a:chExt cx="1687169" cy="1529613"/>
            </a:xfrm>
          </p:grpSpPr>
          <p:pic>
            <p:nvPicPr>
              <p:cNvPr id="5"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1216" y="1544890"/>
                <a:ext cx="1687169" cy="152961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826231">
                <a:off x="8062758" y="2710576"/>
                <a:ext cx="258784" cy="197060"/>
              </a:xfrm>
              <a:prstGeom prst="rect">
                <a:avLst/>
              </a:prstGeom>
            </p:spPr>
          </p:pic>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9696" y="3282916"/>
              <a:ext cx="622891" cy="571252"/>
            </a:xfrm>
            <a:prstGeom prst="rect">
              <a:avLst/>
            </a:prstGeom>
          </p:spPr>
        </p:pic>
        <p:sp>
          <p:nvSpPr>
            <p:cNvPr id="10" name="TextBox 9"/>
            <p:cNvSpPr txBox="1"/>
            <p:nvPr/>
          </p:nvSpPr>
          <p:spPr>
            <a:xfrm>
              <a:off x="7714843" y="3871600"/>
              <a:ext cx="1276934" cy="430887"/>
            </a:xfrm>
            <a:prstGeom prst="rect">
              <a:avLst/>
            </a:prstGeom>
            <a:noFill/>
          </p:spPr>
          <p:txBody>
            <a:bodyPr wrap="square" rtlCol="0">
              <a:spAutoFit/>
            </a:bodyPr>
            <a:lstStyle/>
            <a:p>
              <a:pPr algn="ctr"/>
              <a:r>
                <a:rPr lang="en-US" sz="1100" b="1" dirty="0"/>
                <a:t>Low Battery Indicator</a:t>
              </a:r>
            </a:p>
          </p:txBody>
        </p:sp>
        <p:cxnSp>
          <p:nvCxnSpPr>
            <p:cNvPr id="14" name="Straight Arrow Connector 13"/>
            <p:cNvCxnSpPr>
              <a:stCxn id="7" idx="2"/>
              <a:endCxn id="9" idx="0"/>
            </p:cNvCxnSpPr>
            <p:nvPr/>
          </p:nvCxnSpPr>
          <p:spPr>
            <a:xfrm>
              <a:off x="8105687" y="2917973"/>
              <a:ext cx="185455" cy="364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00950" y="1280438"/>
              <a:ext cx="1276934" cy="430887"/>
            </a:xfrm>
            <a:prstGeom prst="rect">
              <a:avLst/>
            </a:prstGeom>
            <a:noFill/>
          </p:spPr>
          <p:txBody>
            <a:bodyPr wrap="square" rtlCol="0">
              <a:spAutoFit/>
            </a:bodyPr>
            <a:lstStyle/>
            <a:p>
              <a:pPr algn="ctr"/>
              <a:r>
                <a:rPr lang="en-US" sz="1100" b="1" dirty="0"/>
                <a:t>Replaceable Insert for advertisement</a:t>
              </a:r>
            </a:p>
          </p:txBody>
        </p:sp>
        <p:cxnSp>
          <p:nvCxnSpPr>
            <p:cNvPr id="16" name="Straight Arrow Connector 15"/>
            <p:cNvCxnSpPr/>
            <p:nvPr/>
          </p:nvCxnSpPr>
          <p:spPr>
            <a:xfrm flipH="1">
              <a:off x="7600950" y="1676673"/>
              <a:ext cx="690192" cy="364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6230246" y="3282916"/>
              <a:ext cx="1257300" cy="590550"/>
            </a:xfrm>
            <a:prstGeom prst="rect">
              <a:avLst/>
            </a:prstGeom>
          </p:spPr>
        </p:pic>
        <p:sp>
          <p:nvSpPr>
            <p:cNvPr id="21" name="TextBox 20"/>
            <p:cNvSpPr txBox="1"/>
            <p:nvPr/>
          </p:nvSpPr>
          <p:spPr>
            <a:xfrm>
              <a:off x="6150998" y="3873466"/>
              <a:ext cx="1276934" cy="430887"/>
            </a:xfrm>
            <a:prstGeom prst="rect">
              <a:avLst/>
            </a:prstGeom>
            <a:noFill/>
          </p:spPr>
          <p:txBody>
            <a:bodyPr wrap="square" rtlCol="0">
              <a:spAutoFit/>
            </a:bodyPr>
            <a:lstStyle/>
            <a:p>
              <a:pPr algn="ctr"/>
              <a:r>
                <a:rPr lang="en-US" sz="1100" b="1" dirty="0"/>
                <a:t>LED Pager Number Display</a:t>
              </a:r>
            </a:p>
          </p:txBody>
        </p:sp>
        <p:sp>
          <p:nvSpPr>
            <p:cNvPr id="22" name="Rectangle 21"/>
            <p:cNvSpPr/>
            <p:nvPr/>
          </p:nvSpPr>
          <p:spPr>
            <a:xfrm>
              <a:off x="6666141" y="3491948"/>
              <a:ext cx="596050" cy="362220"/>
            </a:xfrm>
            <a:prstGeom prst="rect">
              <a:avLst/>
            </a:prstGeom>
            <a:no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6067535" y="2435313"/>
            <a:ext cx="1443859" cy="261610"/>
          </a:xfrm>
          <a:prstGeom prst="rect">
            <a:avLst/>
          </a:prstGeom>
          <a:noFill/>
        </p:spPr>
        <p:txBody>
          <a:bodyPr wrap="square" rtlCol="0">
            <a:spAutoFit/>
          </a:bodyPr>
          <a:lstStyle/>
          <a:p>
            <a:pPr algn="ctr"/>
            <a:r>
              <a:rPr lang="en-US" sz="1100" b="1" dirty="0"/>
              <a:t>Part#: PGCPD1</a:t>
            </a:r>
          </a:p>
        </p:txBody>
      </p:sp>
    </p:spTree>
    <p:extLst>
      <p:ext uri="{BB962C8B-B14F-4D97-AF65-F5344CB8AC3E}">
        <p14:creationId xmlns:p14="http://schemas.microsoft.com/office/powerpoint/2010/main" val="307543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62" y="1441489"/>
            <a:ext cx="4572000" cy="2031325"/>
          </a:xfrm>
          <a:prstGeom prst="rect">
            <a:avLst/>
          </a:prstGeom>
        </p:spPr>
        <p:txBody>
          <a:bodyPr>
            <a:spAutoFit/>
          </a:bodyPr>
          <a:lstStyle/>
          <a:p>
            <a:pPr lvl="0"/>
            <a:r>
              <a:rPr lang="en-US" b="1" u="sng" dirty="0"/>
              <a:t>Features</a:t>
            </a:r>
          </a:p>
          <a:p>
            <a:pPr marL="285750" lvl="0" indent="-285750">
              <a:buFont typeface="Arial" panose="020B0604020202020204" pitchFamily="34" charset="0"/>
              <a:buChar char="•"/>
            </a:pPr>
            <a:r>
              <a:rPr lang="en-US" dirty="0"/>
              <a:t>Green light power indicator</a:t>
            </a:r>
          </a:p>
          <a:p>
            <a:pPr marL="285750" lvl="0" indent="-285750">
              <a:buFont typeface="Arial" panose="020B0604020202020204" pitchFamily="34" charset="0"/>
              <a:buChar char="•"/>
            </a:pPr>
            <a:r>
              <a:rPr lang="en-US" dirty="0"/>
              <a:t>Charger base use the same power supply as the transmitter. </a:t>
            </a:r>
          </a:p>
          <a:p>
            <a:pPr marL="285750" lvl="0" indent="-285750">
              <a:buFont typeface="Arial" panose="020B0604020202020204" pitchFamily="34" charset="0"/>
              <a:buChar char="•"/>
            </a:pPr>
            <a:r>
              <a:rPr lang="en-US" dirty="0">
                <a:solidFill>
                  <a:srgbClr val="000000"/>
                </a:solidFill>
              </a:rPr>
              <a:t>Charge Towers can be daisy chained using a jumper wire. Maximum of 3 chargers can be connected with one power supply.</a:t>
            </a:r>
            <a:endParaRPr lang="en-US" dirty="0"/>
          </a:p>
        </p:txBody>
      </p:sp>
      <p:sp>
        <p:nvSpPr>
          <p:cNvPr id="14" name="Title 13"/>
          <p:cNvSpPr txBox="1">
            <a:spLocks/>
          </p:cNvSpPr>
          <p:nvPr/>
        </p:nvSpPr>
        <p:spPr>
          <a:xfrm>
            <a:off x="1259442" y="456901"/>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CommPass Charger Base</a:t>
            </a:r>
          </a:p>
        </p:txBody>
      </p:sp>
      <p:grpSp>
        <p:nvGrpSpPr>
          <p:cNvPr id="2" name="Group 1">
            <a:extLst>
              <a:ext uri="{FF2B5EF4-FFF2-40B4-BE49-F238E27FC236}">
                <a16:creationId xmlns:a16="http://schemas.microsoft.com/office/drawing/2014/main" id="{5F4BB784-0575-4469-81F5-7A92DD7F74F8}"/>
              </a:ext>
            </a:extLst>
          </p:cNvPr>
          <p:cNvGrpSpPr/>
          <p:nvPr/>
        </p:nvGrpSpPr>
        <p:grpSpPr>
          <a:xfrm>
            <a:off x="4936367" y="1254511"/>
            <a:ext cx="4040786" cy="2638049"/>
            <a:chOff x="4966323" y="988735"/>
            <a:chExt cx="4040786" cy="2638049"/>
          </a:xfrm>
        </p:grpSpPr>
        <p:grpSp>
          <p:nvGrpSpPr>
            <p:cNvPr id="23" name="Group 22"/>
            <p:cNvGrpSpPr/>
            <p:nvPr/>
          </p:nvGrpSpPr>
          <p:grpSpPr>
            <a:xfrm>
              <a:off x="4966323" y="988735"/>
              <a:ext cx="4040786" cy="2638049"/>
              <a:chOff x="4966323" y="988735"/>
              <a:chExt cx="4040786" cy="2638049"/>
            </a:xfrm>
          </p:grpSpPr>
          <p:grpSp>
            <p:nvGrpSpPr>
              <p:cNvPr id="15" name="Group 14"/>
              <p:cNvGrpSpPr/>
              <p:nvPr/>
            </p:nvGrpSpPr>
            <p:grpSpPr>
              <a:xfrm>
                <a:off x="4966323" y="988735"/>
                <a:ext cx="4029624" cy="2543175"/>
                <a:chOff x="4316967" y="597796"/>
                <a:chExt cx="4029624" cy="2543175"/>
              </a:xfrm>
            </p:grpSpPr>
            <p:pic>
              <p:nvPicPr>
                <p:cNvPr id="11" name="Picture 10"/>
                <p:cNvPicPr>
                  <a:picLocks noChangeAspect="1"/>
                </p:cNvPicPr>
                <p:nvPr/>
              </p:nvPicPr>
              <p:blipFill>
                <a:blip r:embed="rId2"/>
                <a:stretch>
                  <a:fillRect/>
                </a:stretch>
              </p:blipFill>
              <p:spPr>
                <a:xfrm>
                  <a:off x="5422416" y="597796"/>
                  <a:ext cx="2924175" cy="2543175"/>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9677" b="97696" l="9950" r="97015">
                              <a14:foregroundMark x1="46766" y1="78341" x2="48756" y2="80645"/>
                              <a14:foregroundMark x1="30846" y1="10599" x2="31343" y2="10599"/>
                              <a14:foregroundMark x1="31841" y1="11060" x2="41791" y2="11060"/>
                            </a14:backgroundRemoval>
                          </a14:imgEffect>
                        </a14:imgLayer>
                      </a14:imgProps>
                    </a:ext>
                  </a:extLst>
                </a:blip>
                <a:stretch>
                  <a:fillRect/>
                </a:stretch>
              </p:blipFill>
              <p:spPr>
                <a:xfrm>
                  <a:off x="4316967" y="1428237"/>
                  <a:ext cx="1513522" cy="1634001"/>
                </a:xfrm>
                <a:prstGeom prst="rect">
                  <a:avLst/>
                </a:prstGeom>
              </p:spPr>
            </p:pic>
          </p:grpSp>
          <p:sp>
            <p:nvSpPr>
              <p:cNvPr id="16" name="TextBox 15"/>
              <p:cNvSpPr txBox="1"/>
              <p:nvPr/>
            </p:nvSpPr>
            <p:spPr>
              <a:xfrm>
                <a:off x="7030688" y="3151594"/>
                <a:ext cx="1276934" cy="430887"/>
              </a:xfrm>
              <a:prstGeom prst="rect">
                <a:avLst/>
              </a:prstGeom>
              <a:noFill/>
            </p:spPr>
            <p:txBody>
              <a:bodyPr wrap="square" rtlCol="0">
                <a:spAutoFit/>
              </a:bodyPr>
              <a:lstStyle/>
              <a:p>
                <a:pPr algn="ctr"/>
                <a:r>
                  <a:rPr lang="en-US" sz="1100" b="1" dirty="0"/>
                  <a:t>Jumper</a:t>
                </a:r>
              </a:p>
              <a:p>
                <a:pPr algn="ctr"/>
                <a:r>
                  <a:rPr lang="en-US" sz="1100" b="1" dirty="0"/>
                  <a:t>Wire</a:t>
                </a:r>
              </a:p>
            </p:txBody>
          </p:sp>
          <p:cxnSp>
            <p:nvCxnSpPr>
              <p:cNvPr id="18" name="Straight Arrow Connector 17"/>
              <p:cNvCxnSpPr/>
              <p:nvPr/>
            </p:nvCxnSpPr>
            <p:spPr>
              <a:xfrm flipV="1">
                <a:off x="7596971" y="2674516"/>
                <a:ext cx="0" cy="4770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000860" y="3195897"/>
                <a:ext cx="1006249" cy="430887"/>
              </a:xfrm>
              <a:prstGeom prst="rect">
                <a:avLst/>
              </a:prstGeom>
              <a:noFill/>
            </p:spPr>
            <p:txBody>
              <a:bodyPr wrap="square" rtlCol="0">
                <a:spAutoFit/>
              </a:bodyPr>
              <a:lstStyle/>
              <a:p>
                <a:pPr algn="ctr"/>
                <a:r>
                  <a:rPr lang="en-US" sz="1100" b="1" dirty="0"/>
                  <a:t>Power Indicator</a:t>
                </a:r>
              </a:p>
            </p:txBody>
          </p:sp>
          <p:sp>
            <p:nvSpPr>
              <p:cNvPr id="20" name="Oval 19"/>
              <p:cNvSpPr/>
              <p:nvPr/>
            </p:nvSpPr>
            <p:spPr>
              <a:xfrm>
                <a:off x="8355496" y="2734150"/>
                <a:ext cx="251791" cy="212034"/>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8503984" y="2976099"/>
                <a:ext cx="3475" cy="2640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6602721" y="1036495"/>
              <a:ext cx="1443859" cy="261610"/>
            </a:xfrm>
            <a:prstGeom prst="rect">
              <a:avLst/>
            </a:prstGeom>
            <a:noFill/>
          </p:spPr>
          <p:txBody>
            <a:bodyPr wrap="square" rtlCol="0">
              <a:spAutoFit/>
            </a:bodyPr>
            <a:lstStyle/>
            <a:p>
              <a:pPr algn="ctr"/>
              <a:r>
                <a:rPr lang="en-US" sz="1100" b="1" dirty="0"/>
                <a:t>Part#: CHCP</a:t>
              </a:r>
            </a:p>
          </p:txBody>
        </p:sp>
      </p:grpSp>
    </p:spTree>
    <p:extLst>
      <p:ext uri="{BB962C8B-B14F-4D97-AF65-F5344CB8AC3E}">
        <p14:creationId xmlns:p14="http://schemas.microsoft.com/office/powerpoint/2010/main" val="75105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IQ Pager</a:t>
            </a:r>
          </a:p>
        </p:txBody>
      </p:sp>
      <p:pic>
        <p:nvPicPr>
          <p:cNvPr id="2" name="Picture 1">
            <a:extLst>
              <a:ext uri="{FF2B5EF4-FFF2-40B4-BE49-F238E27FC236}">
                <a16:creationId xmlns:a16="http://schemas.microsoft.com/office/drawing/2014/main" id="{458641D3-D8D2-4025-B1B4-4A637597C8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0082">
            <a:off x="7148916" y="1013685"/>
            <a:ext cx="904069" cy="2141000"/>
          </a:xfrm>
          <a:prstGeom prst="rect">
            <a:avLst/>
          </a:prstGeom>
        </p:spPr>
      </p:pic>
      <p:sp>
        <p:nvSpPr>
          <p:cNvPr id="11" name="TextBox 10">
            <a:extLst>
              <a:ext uri="{FF2B5EF4-FFF2-40B4-BE49-F238E27FC236}">
                <a16:creationId xmlns:a16="http://schemas.microsoft.com/office/drawing/2014/main" id="{C32DC212-2B23-46CA-8AF7-E933B2AE856C}"/>
              </a:ext>
            </a:extLst>
          </p:cNvPr>
          <p:cNvSpPr txBox="1"/>
          <p:nvPr/>
        </p:nvSpPr>
        <p:spPr>
          <a:xfrm>
            <a:off x="536161" y="975714"/>
            <a:ext cx="6334540" cy="3293209"/>
          </a:xfrm>
          <a:prstGeom prst="rect">
            <a:avLst/>
          </a:prstGeom>
          <a:noFill/>
        </p:spPr>
        <p:txBody>
          <a:bodyPr wrap="square" rtlCol="0">
            <a:spAutoFit/>
          </a:bodyPr>
          <a:lstStyle/>
          <a:p>
            <a:pPr lvl="0"/>
            <a:r>
              <a:rPr lang="en-US" sz="1600" b="1" u="sng" dirty="0"/>
              <a:t>Features</a:t>
            </a:r>
          </a:p>
          <a:p>
            <a:pPr marL="285750" indent="-285750">
              <a:buFont typeface="Arial" panose="020B0604020202020204" pitchFamily="34" charset="0"/>
              <a:buChar char="•"/>
            </a:pPr>
            <a:r>
              <a:rPr lang="en-US" sz="1600" dirty="0"/>
              <a:t>New Updated Design and Sleek Modern Look </a:t>
            </a:r>
          </a:p>
          <a:p>
            <a:pPr marL="285750" indent="-285750">
              <a:buFont typeface="Arial" panose="020B0604020202020204" pitchFamily="34" charset="0"/>
              <a:buChar char="•"/>
            </a:pPr>
            <a:r>
              <a:rPr lang="en-US" sz="1600" dirty="0"/>
              <a:t>Backwards compatible with IQ2008 pagers</a:t>
            </a:r>
          </a:p>
          <a:p>
            <a:pPr marL="285750" indent="-285750">
              <a:buFont typeface="Arial" panose="020B0604020202020204" pitchFamily="34" charset="0"/>
              <a:buChar char="•"/>
            </a:pPr>
            <a:r>
              <a:rPr lang="en-US" sz="1600" dirty="0"/>
              <a:t>Flash, vibrate and tone alert options for personalization.</a:t>
            </a:r>
          </a:p>
          <a:p>
            <a:pPr marL="285750" indent="-285750">
              <a:buFont typeface="Arial" panose="020B0604020202020204" pitchFamily="34" charset="0"/>
              <a:buChar char="•"/>
            </a:pPr>
            <a:r>
              <a:rPr lang="en-US" sz="1600" dirty="0"/>
              <a:t>Supports up to 9999 pagers</a:t>
            </a:r>
          </a:p>
          <a:p>
            <a:pPr marL="285750" indent="-285750">
              <a:buFont typeface="Arial" panose="020B0604020202020204" pitchFamily="34" charset="0"/>
              <a:buChar char="•"/>
            </a:pPr>
            <a:r>
              <a:rPr lang="en-US" sz="1600" dirty="0"/>
              <a:t>Put your own branded insert.</a:t>
            </a:r>
          </a:p>
          <a:p>
            <a:pPr marL="285750" indent="-285750">
              <a:buFont typeface="Arial" panose="020B0604020202020204" pitchFamily="34" charset="0"/>
              <a:buChar char="•"/>
            </a:pPr>
            <a:r>
              <a:rPr lang="en-US" sz="1600" dirty="0"/>
              <a:t>User replaceable batteries ensure limited down time.</a:t>
            </a:r>
          </a:p>
          <a:p>
            <a:pPr marL="285750" indent="-285750">
              <a:buFont typeface="Arial" panose="020B0604020202020204" pitchFamily="34" charset="0"/>
              <a:buChar char="•"/>
            </a:pPr>
            <a:r>
              <a:rPr lang="en-US" sz="1600" dirty="0"/>
              <a:t>Battery life indicator light shows battery is charging or needs replacing.</a:t>
            </a:r>
          </a:p>
          <a:p>
            <a:pPr marL="285750" indent="-285750">
              <a:buFont typeface="Arial" panose="020B0604020202020204" pitchFamily="34" charset="0"/>
              <a:buChar char="•"/>
            </a:pPr>
            <a:r>
              <a:rPr lang="en-US" sz="1600" dirty="0"/>
              <a:t>Out-of-range alert to reduce accidental loss.</a:t>
            </a:r>
          </a:p>
          <a:p>
            <a:pPr marL="285750" indent="-285750">
              <a:buFont typeface="Arial" panose="020B0604020202020204" pitchFamily="34" charset="0"/>
              <a:buChar char="•"/>
            </a:pPr>
            <a:r>
              <a:rPr lang="en-US" sz="1600" dirty="0"/>
              <a:t>Locate feature reduces loss and finds missing pagers.</a:t>
            </a:r>
          </a:p>
          <a:p>
            <a:pPr marL="285750" indent="-285750">
              <a:buFont typeface="Arial" panose="020B0604020202020204" pitchFamily="34" charset="0"/>
              <a:buChar char="•"/>
            </a:pPr>
            <a:r>
              <a:rPr lang="en-US" sz="1600" dirty="0"/>
              <a:t>IQ pager can be programmed either by over the air, charger or PC software</a:t>
            </a:r>
          </a:p>
          <a:p>
            <a:pPr marL="171450" lvl="0" indent="-171450">
              <a:buFont typeface="Arial" panose="020B0604020202020204" pitchFamily="34" charset="0"/>
              <a:buChar char="•"/>
            </a:pPr>
            <a:endParaRPr lang="en-US" sz="1600" dirty="0"/>
          </a:p>
        </p:txBody>
      </p:sp>
      <p:sp>
        <p:nvSpPr>
          <p:cNvPr id="5" name="TextBox 4"/>
          <p:cNvSpPr txBox="1"/>
          <p:nvPr/>
        </p:nvSpPr>
        <p:spPr>
          <a:xfrm>
            <a:off x="6783193" y="3200125"/>
            <a:ext cx="1443859" cy="261610"/>
          </a:xfrm>
          <a:prstGeom prst="rect">
            <a:avLst/>
          </a:prstGeom>
          <a:noFill/>
        </p:spPr>
        <p:txBody>
          <a:bodyPr wrap="square" rtlCol="0">
            <a:spAutoFit/>
          </a:bodyPr>
          <a:lstStyle/>
          <a:p>
            <a:pPr algn="ctr"/>
            <a:r>
              <a:rPr lang="en-US" sz="1100" b="1" dirty="0"/>
              <a:t>Part#: PGIQD</a:t>
            </a:r>
          </a:p>
        </p:txBody>
      </p:sp>
    </p:spTree>
    <p:extLst>
      <p:ext uri="{BB962C8B-B14F-4D97-AF65-F5344CB8AC3E}">
        <p14:creationId xmlns:p14="http://schemas.microsoft.com/office/powerpoint/2010/main" val="206170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IQ Pager Charger Base</a:t>
            </a:r>
          </a:p>
        </p:txBody>
      </p:sp>
      <p:sp>
        <p:nvSpPr>
          <p:cNvPr id="6" name="Rectangle 5">
            <a:extLst>
              <a:ext uri="{FF2B5EF4-FFF2-40B4-BE49-F238E27FC236}">
                <a16:creationId xmlns:a16="http://schemas.microsoft.com/office/drawing/2014/main" id="{3CFE43DB-9DCF-41EA-8182-0133661269AD}"/>
              </a:ext>
            </a:extLst>
          </p:cNvPr>
          <p:cNvSpPr/>
          <p:nvPr/>
        </p:nvSpPr>
        <p:spPr>
          <a:xfrm>
            <a:off x="425647" y="1256290"/>
            <a:ext cx="4572000" cy="3908762"/>
          </a:xfrm>
          <a:prstGeom prst="rect">
            <a:avLst/>
          </a:prstGeom>
        </p:spPr>
        <p:txBody>
          <a:bodyPr>
            <a:spAutoFit/>
          </a:bodyPr>
          <a:lstStyle/>
          <a:p>
            <a:r>
              <a:rPr lang="en-US" sz="1600" b="1" u="sng" dirty="0"/>
              <a:t>Features</a:t>
            </a:r>
            <a:endParaRPr lang="en-US" sz="1600" dirty="0"/>
          </a:p>
          <a:p>
            <a:pPr marL="285750" indent="-285750">
              <a:buFont typeface="Arial" panose="020B0604020202020204" pitchFamily="34" charset="0"/>
              <a:buChar char="•"/>
            </a:pPr>
            <a:r>
              <a:rPr lang="en-US" sz="1600" dirty="0"/>
              <a:t>With the touch of a button, our revolutionary, patent pending technology will automatically renumber all of your pagers at once.</a:t>
            </a:r>
          </a:p>
          <a:p>
            <a:pPr marL="285750" indent="-285750">
              <a:buFont typeface="Arial" panose="020B0604020202020204" pitchFamily="34" charset="0"/>
              <a:buChar char="•"/>
            </a:pPr>
            <a:r>
              <a:rPr lang="en-US" sz="1600" dirty="0"/>
              <a:t>Space-saving 30-position tower charger</a:t>
            </a:r>
          </a:p>
          <a:p>
            <a:pPr marL="285750" indent="-285750">
              <a:buFont typeface="Arial" panose="020B0604020202020204" pitchFamily="34" charset="0"/>
              <a:buChar char="•"/>
            </a:pPr>
            <a:r>
              <a:rPr lang="en-US" sz="1600" dirty="0"/>
              <a:t>Charges all pagers in 4 hours</a:t>
            </a:r>
          </a:p>
          <a:p>
            <a:pPr marL="285750" indent="-285750">
              <a:buFont typeface="Arial" panose="020B0604020202020204" pitchFamily="34" charset="0"/>
              <a:buChar char="•"/>
            </a:pPr>
            <a:r>
              <a:rPr lang="en-US" sz="1600" dirty="0"/>
              <a:t>Extends battery life without overcharging</a:t>
            </a:r>
          </a:p>
          <a:p>
            <a:pPr marL="285750" indent="-285750">
              <a:buFont typeface="Arial" panose="020B0604020202020204" pitchFamily="34" charset="0"/>
              <a:buChar char="•"/>
            </a:pPr>
            <a:r>
              <a:rPr lang="en-US" sz="1600" dirty="0"/>
              <a:t>Renumber pagers in seconds with a touch of a button. </a:t>
            </a:r>
          </a:p>
          <a:p>
            <a:pPr marL="171450" indent="-171450">
              <a:buFont typeface="Arial" panose="020B0604020202020204" pitchFamily="34" charset="0"/>
              <a:buChar char="•"/>
            </a:pPr>
            <a:r>
              <a:rPr lang="en-US" sz="1600" dirty="0"/>
              <a:t>Charger is backwards compatible with the old legacy IQ charger.</a:t>
            </a: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grpSp>
        <p:nvGrpSpPr>
          <p:cNvPr id="2" name="Group 1"/>
          <p:cNvGrpSpPr/>
          <p:nvPr/>
        </p:nvGrpSpPr>
        <p:grpSpPr>
          <a:xfrm>
            <a:off x="4937760" y="819106"/>
            <a:ext cx="3892502" cy="3378114"/>
            <a:chOff x="4937760" y="919541"/>
            <a:chExt cx="3892502" cy="3378114"/>
          </a:xfrm>
        </p:grpSpPr>
        <p:pic>
          <p:nvPicPr>
            <p:cNvPr id="3" name="Picture 2">
              <a:extLst>
                <a:ext uri="{FF2B5EF4-FFF2-40B4-BE49-F238E27FC236}">
                  <a16:creationId xmlns:a16="http://schemas.microsoft.com/office/drawing/2014/main" id="{B0EE2AFF-B914-4136-BE8C-371CFA3C3C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9211" y="919541"/>
              <a:ext cx="1289600" cy="1950793"/>
            </a:xfrm>
            <a:prstGeom prst="rect">
              <a:avLst/>
            </a:prstGeom>
          </p:spPr>
        </p:pic>
        <p:pic>
          <p:nvPicPr>
            <p:cNvPr id="7" name="Picture 1">
              <a:extLst>
                <a:ext uri="{FF2B5EF4-FFF2-40B4-BE49-F238E27FC236}">
                  <a16:creationId xmlns:a16="http://schemas.microsoft.com/office/drawing/2014/main" id="{97894D22-8082-4160-A8A9-DA2F4CF69D1E}"/>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375" b="92411" l="9732" r="97539">
                          <a14:foregroundMark x1="10403" y1="11384" x2="15436" y2="64732"/>
                          <a14:foregroundMark x1="24049" y1="45982" x2="34452" y2="44643"/>
                          <a14:foregroundMark x1="34452" y1="44643" x2="34676" y2="44643"/>
                          <a14:foregroundMark x1="33781" y1="49777" x2="32998" y2="52902"/>
                          <a14:foregroundMark x1="38591" y1="43304" x2="38591" y2="43304"/>
                          <a14:foregroundMark x1="43400" y1="49554" x2="46980" y2="43750"/>
                          <a14:foregroundMark x1="58166" y1="47098" x2="63423" y2="45536"/>
                          <a14:foregroundMark x1="64094" y1="43750" x2="65324" y2="46429"/>
                          <a14:foregroundMark x1="54810" y1="47098" x2="59396" y2="48214"/>
                          <a14:foregroundMark x1="83781" y1="39955" x2="91834" y2="59821"/>
                          <a14:foregroundMark x1="91834" y1="59821" x2="95414" y2="79241"/>
                          <a14:foregroundMark x1="95414" y1="79241" x2="91051" y2="78348"/>
                          <a14:foregroundMark x1="28412" y1="78795" x2="48434" y2="79688"/>
                          <a14:foregroundMark x1="29530" y1="69866" x2="58949" y2="71652"/>
                          <a14:foregroundMark x1="29754" y1="76563" x2="40157" y2="76563"/>
                          <a14:foregroundMark x1="40157" y1="76563" x2="50447" y2="76116"/>
                          <a14:foregroundMark x1="50447" y1="76116" x2="58501" y2="77455"/>
                          <a14:foregroundMark x1="25615" y1="89063" x2="36689" y2="87723"/>
                          <a14:foregroundMark x1="36689" y1="87723" x2="50447" y2="90402"/>
                          <a14:foregroundMark x1="50447" y1="90402" x2="61186" y2="89955"/>
                          <a14:foregroundMark x1="61186" y1="89955" x2="62081" y2="89286"/>
                          <a14:foregroundMark x1="59172" y1="70982" x2="62416" y2="84821"/>
                          <a14:foregroundMark x1="59843" y1="71652" x2="62752" y2="87277"/>
                          <a14:foregroundMark x1="29083" y1="69643" x2="25391" y2="85938"/>
                          <a14:foregroundMark x1="30313" y1="68750" x2="61186" y2="73438"/>
                          <a14:foregroundMark x1="60291" y1="70759" x2="60179" y2="69196"/>
                          <a14:foregroundMark x1="58949" y1="69643" x2="53020" y2="69643"/>
                          <a14:foregroundMark x1="51790" y1="69643" x2="46644" y2="69866"/>
                          <a14:foregroundMark x1="46644" y1="69196" x2="37472" y2="69196"/>
                          <a14:foregroundMark x1="32998" y1="69866" x2="29083" y2="69643"/>
                          <a14:foregroundMark x1="85682" y1="35045" x2="96085" y2="38393"/>
                          <a14:foregroundMark x1="83445" y1="35938" x2="93960" y2="36384"/>
                          <a14:foregroundMark x1="93960" y1="36384" x2="96309" y2="42634"/>
                          <a14:foregroundMark x1="96532" y1="38170" x2="90380" y2="35491"/>
                          <a14:foregroundMark x1="64653" y1="48661" x2="66219" y2="45089"/>
                          <a14:foregroundMark x1="54362" y1="49107" x2="64318" y2="49107"/>
                          <a14:foregroundMark x1="20805" y1="38170" x2="31544" y2="40848"/>
                          <a14:foregroundMark x1="52461" y1="41964" x2="63311" y2="41518"/>
                          <a14:foregroundMark x1="63311" y1="41518" x2="68568" y2="41741"/>
                          <a14:foregroundMark x1="32998" y1="39955" x2="37696" y2="45313"/>
                          <a14:foregroundMark x1="40716" y1="52009" x2="47092" y2="45313"/>
                          <a14:foregroundMark x1="41163" y1="40625" x2="50224" y2="46429"/>
                          <a14:foregroundMark x1="58949" y1="84821" x2="56600" y2="86384"/>
                          <a14:foregroundMark x1="43065" y1="85045" x2="32886" y2="85045"/>
                          <a14:foregroundMark x1="32886" y1="85045" x2="32886" y2="85045"/>
                          <a14:foregroundMark x1="29530" y1="84598" x2="26734" y2="82813"/>
                          <a14:foregroundMark x1="84676" y1="89732" x2="94072" y2="92411"/>
                          <a14:foregroundMark x1="90828" y1="35491" x2="95526" y2="35714"/>
                          <a14:foregroundMark x1="92394" y1="34152" x2="97539" y2="38393"/>
                        </a14:backgroundRemoval>
                      </a14:imgEffect>
                    </a14:imgLayer>
                  </a14:imgProps>
                </a:ext>
                <a:ext uri="{28A0092B-C50C-407E-A947-70E740481C1C}">
                  <a14:useLocalDpi xmlns:a14="http://schemas.microsoft.com/office/drawing/2010/main"/>
                </a:ext>
              </a:extLst>
            </a:blip>
            <a:srcRect/>
            <a:stretch>
              <a:fillRect/>
            </a:stretch>
          </p:blipFill>
          <p:spPr bwMode="auto">
            <a:xfrm>
              <a:off x="4937760" y="2444593"/>
              <a:ext cx="3892502" cy="18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997647" y="1277906"/>
            <a:ext cx="1443859" cy="261610"/>
          </a:xfrm>
          <a:prstGeom prst="rect">
            <a:avLst/>
          </a:prstGeom>
          <a:noFill/>
        </p:spPr>
        <p:txBody>
          <a:bodyPr wrap="square" rtlCol="0">
            <a:spAutoFit/>
          </a:bodyPr>
          <a:lstStyle/>
          <a:p>
            <a:pPr algn="ctr"/>
            <a:r>
              <a:rPr lang="en-US" sz="1100" b="1" dirty="0"/>
              <a:t>Part#: CHIQ</a:t>
            </a:r>
          </a:p>
        </p:txBody>
      </p:sp>
    </p:spTree>
    <p:extLst>
      <p:ext uri="{BB962C8B-B14F-4D97-AF65-F5344CB8AC3E}">
        <p14:creationId xmlns:p14="http://schemas.microsoft.com/office/powerpoint/2010/main" val="4009428310"/>
      </p:ext>
    </p:extLst>
  </p:cSld>
  <p:clrMapOvr>
    <a:masterClrMapping/>
  </p:clrMapOvr>
</p:sld>
</file>

<file path=ppt/theme/theme1.xml><?xml version="1.0" encoding="utf-8"?>
<a:theme xmlns:a="http://schemas.openxmlformats.org/drawingml/2006/main" name="Office Theme">
  <a:themeElements>
    <a:clrScheme name="Custom 5">
      <a:dk1>
        <a:srgbClr val="000000"/>
      </a:dk1>
      <a:lt1>
        <a:sysClr val="window" lastClr="FFFFFF"/>
      </a:lt1>
      <a:dk2>
        <a:srgbClr val="1F497D"/>
      </a:dk2>
      <a:lt2>
        <a:srgbClr val="EEECE1"/>
      </a:lt2>
      <a:accent1>
        <a:srgbClr val="4F81BD"/>
      </a:accent1>
      <a:accent2>
        <a:srgbClr val="9A1425"/>
      </a:accent2>
      <a:accent3>
        <a:srgbClr val="9BBB59"/>
      </a:accent3>
      <a:accent4>
        <a:srgbClr val="8064A2"/>
      </a:accent4>
      <a:accent5>
        <a:srgbClr val="4BACC6"/>
      </a:accent5>
      <a:accent6>
        <a:srgbClr val="F79646"/>
      </a:accent6>
      <a:hlink>
        <a:srgbClr val="4F81BD"/>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52894</TotalTime>
  <Words>2485</Words>
  <Application>Microsoft Office PowerPoint</Application>
  <PresentationFormat>On-screen Show (16:9)</PresentationFormat>
  <Paragraphs>442</Paragraphs>
  <Slides>42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Open Sans</vt:lpstr>
      <vt:lpstr>Segoe UI</vt:lpstr>
      <vt:lpstr>Times New Roman</vt:lpstr>
      <vt:lpstr>Wingdings</vt:lpstr>
      <vt:lpstr>Office Theme</vt:lpstr>
      <vt:lpstr>Worksheet</vt:lpstr>
      <vt:lpstr>Product Overview</vt:lpstr>
      <vt:lpstr>On-Site Paging System Basic Structure</vt:lpstr>
      <vt:lpstr>How Our Systems Work</vt:lpstr>
      <vt:lpstr>The Components</vt:lpstr>
      <vt:lpstr>The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Components</vt:lpstr>
      <vt:lpstr>The Components</vt:lpstr>
      <vt:lpstr>GuestCall IQ ®  BASE STATION</vt:lpstr>
      <vt:lpstr>NEO Guest Transmitter</vt:lpstr>
      <vt:lpstr>PowerPoint Presentation</vt:lpstr>
      <vt:lpstr>PowerPoint Presentation</vt:lpstr>
      <vt:lpstr>PowerPoint Presentation</vt:lpstr>
      <vt:lpstr>PowerPoint Presentation</vt:lpstr>
      <vt:lpstr>ServerCall ®  Paging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Mel Canlas</cp:lastModifiedBy>
  <cp:revision>234</cp:revision>
  <cp:lastPrinted>2017-07-17T14:33:04Z</cp:lastPrinted>
  <dcterms:created xsi:type="dcterms:W3CDTF">2010-04-12T23:12:02Z</dcterms:created>
  <dcterms:modified xsi:type="dcterms:W3CDTF">2017-10-10T14:19:54Z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